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1" r:id="rId2"/>
    <p:sldId id="282" r:id="rId3"/>
    <p:sldId id="289" r:id="rId4"/>
    <p:sldId id="270" r:id="rId5"/>
    <p:sldId id="309" r:id="rId6"/>
    <p:sldId id="283" r:id="rId7"/>
    <p:sldId id="257" r:id="rId8"/>
    <p:sldId id="272" r:id="rId9"/>
    <p:sldId id="273" r:id="rId10"/>
    <p:sldId id="274" r:id="rId11"/>
    <p:sldId id="275" r:id="rId12"/>
    <p:sldId id="276" r:id="rId13"/>
    <p:sldId id="285" r:id="rId14"/>
    <p:sldId id="278" r:id="rId15"/>
    <p:sldId id="284" r:id="rId16"/>
    <p:sldId id="298" r:id="rId17"/>
    <p:sldId id="310" r:id="rId18"/>
    <p:sldId id="259" r:id="rId19"/>
    <p:sldId id="296" r:id="rId20"/>
    <p:sldId id="306" r:id="rId21"/>
    <p:sldId id="290" r:id="rId22"/>
    <p:sldId id="297" r:id="rId23"/>
    <p:sldId id="300" r:id="rId24"/>
    <p:sldId id="302" r:id="rId25"/>
    <p:sldId id="303" r:id="rId26"/>
    <p:sldId id="304" r:id="rId27"/>
    <p:sldId id="301" r:id="rId28"/>
    <p:sldId id="299" r:id="rId29"/>
    <p:sldId id="305" r:id="rId30"/>
    <p:sldId id="307" r:id="rId31"/>
    <p:sldId id="292" r:id="rId32"/>
    <p:sldId id="308" r:id="rId33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4067" autoAdjust="0"/>
  </p:normalViewPr>
  <p:slideViewPr>
    <p:cSldViewPr>
      <p:cViewPr>
        <p:scale>
          <a:sx n="50" d="100"/>
          <a:sy n="50" d="100"/>
        </p:scale>
        <p:origin x="-12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43EC3-D0D8-470B-B070-72E80EEB4358}" type="datetimeFigureOut">
              <a:rPr lang="es-ES" smtClean="0"/>
              <a:t>02/02/2012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7F1C3-ACB9-4F29-8AC6-36B0313E0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005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4F373-7171-4802-A985-10810624BF5E}" type="datetimeFigureOut">
              <a:rPr lang="es-ES" smtClean="0"/>
              <a:t>02/02/2012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9582E-544C-4699-8F78-2EBFDDFE86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83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34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GO es de código abierto y se basa en la familia de programación de C pero con elementos de </a:t>
            </a:r>
            <a:r>
              <a:rPr lang="es-ES" dirty="0" err="1" smtClean="0"/>
              <a:t>Python</a:t>
            </a:r>
            <a:r>
              <a:rPr lang="es-ES" dirty="0" smtClean="0"/>
              <a:t> y la familia de Pascal, Modula y </a:t>
            </a:r>
            <a:r>
              <a:rPr lang="es-ES" dirty="0" err="1" smtClean="0"/>
              <a:t>Oberon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613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GO es de código abierto y se basa en la familia de programación de C pero con elementos de </a:t>
            </a:r>
            <a:r>
              <a:rPr lang="es-ES" dirty="0" err="1" smtClean="0"/>
              <a:t>Python</a:t>
            </a:r>
            <a:r>
              <a:rPr lang="es-ES" dirty="0" smtClean="0"/>
              <a:t> y la familia de Pascal, Modula y </a:t>
            </a:r>
            <a:r>
              <a:rPr lang="es-ES" dirty="0" err="1" smtClean="0"/>
              <a:t>Oberon</a:t>
            </a:r>
            <a:r>
              <a:rPr lang="es-ES" dirty="0" smtClean="0"/>
              <a:t>.</a:t>
            </a:r>
          </a:p>
          <a:p>
            <a:endParaRPr lang="es-CR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focus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Bigtable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Google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to achieve efficient application scalability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Google cloud, given the dynamic and distributed nature of the Google</a:t>
            </a: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production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infrastructure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users who are familiar with relational databases, the Google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seem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somewhat different. Beginning users may find that the Google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much simpler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get started with than a relational database would be. If you learn the App Engine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first and then switch to relational databases, you might find relational databases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bit clunky compared to the App Engine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Google App Engine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much like with templates, uses syntax similar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approach that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Django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uses to describe its Models.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explore basic use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modifying our application to allow users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create real accounts with real passwords and store those user accounts in the</a:t>
            </a: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Datastore</a:t>
            </a:r>
            <a:r>
              <a:rPr lang="es-E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613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864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users who are familiar with relational databases, the Google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seem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somewhat different. Beginning users may find that the Google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much simpler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get started with than a relational database would be. If you learn the App Engine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first and then switch to relational databases, you might find relational databases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bit clunky compared to the App Engine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667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controller orchestrates all of the other activities. The controller receives the incoming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 request, handles the session, makes any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Datastore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changes, and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selects the view, renders the view, and sends back the HTTP response.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controller is working with the Model, sometime there is some new data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that needs to be put into the Model, and sometimes there is some data that needs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retrieved, even while processing a single HTTP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54260-91A1-49B7-9D69-F55060C5D99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128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408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609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674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67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05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674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request/response cycle is pretty easy to understand. It starts when the user clicks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web page or takes some other action and ends when the new page is displayed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user. The cycle involves making a request and getting a response across the Internet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connecting to software and data stored in data centers connected to the Internet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your browser makes the connection, requests a document, and sends any input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that you have typed, it is called an “HTTP request” because your browser is requesting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new document to display.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server receives the request, it looks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document that is being requested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/search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which user the request is coming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 case you have previously logged in with this browser), and the data from any input fields. The server application then pulls data from a database or other source of data,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produces a new HTML document, and sends that document back to your web browser.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your web browser receives the new HTML document, it looks at the HTML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markup and CSS (Cascading Style Sheets), formats the new page, and shows it to you.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49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69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698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65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opening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 up to the public, thousands of new bright developers are poring over every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aspect of Google App Engine, testing, checking, poking, prodding, finding problems,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suggesting fixes and improvements. This process greatly builds the community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 around the Google software environment, while keeping Google’s costs</a:t>
            </a: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65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Google cloud is more like a cellular network. Programs and data “roam around”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world and the web requests (like cellular calls) somehow find their way to your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software, regardless of where in the world your software happens to be running. If you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an App Engine application running at a domain name of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cloudcollab.appspot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Google can give this domain name a different IP address depending on what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 of the world you are coming from. In the eastern United States, you might get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numeric IP address, and in South Africa, you might get another numeric IP address.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Google gets your request into the Google network, it figures out which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center(s) can run your application or perhaps which data centers are already running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application. It probably picks a data center that is some combination of reasonably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 and not currently overloaded or perhaps the data center where the data for your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is stored. If all of a sudden your application experiences a spike of traffic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United Kingdom, Google will likely copy your program and some of your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one of its data centers there and start your application in that data center and pass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incoming requests from the United Kingdom to your program running in the United</a:t>
            </a: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Kingdom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s-C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your application is very popular, it might be running in a number of different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centers at the same time. Or if your application gets 10 requests per hour, it probably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running anywhere most of the time. When Google sees a request for your application,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starts up a single copy somewhere and gives the request to your application.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your application finishes the request, it is shut back down to conserve resources.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important point of this is that your application has absolutely no idea if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it is running, where geographically it is running, and how many copies of it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around the world. Google takes care of all those details for you completely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(thankfully) hides them from you. Somehow the requests from your users make it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application and back to the end user—Google takes all the responsibility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this happen quickly and efficiently.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837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problems do not go away just because you run on the Google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infrastructure. But they are Google’s problems, not your problems.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582E-544C-4699-8F78-2EBFDDFE86E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6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0B2B-869B-4993-9661-12FBE2A6D8B0}" type="datetimeFigureOut">
              <a:rPr lang="es-ES" smtClean="0"/>
              <a:t>02/02/2012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1237-5933-493E-8158-BDC0267E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7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0B2B-869B-4993-9661-12FBE2A6D8B0}" type="datetimeFigureOut">
              <a:rPr lang="es-ES" smtClean="0"/>
              <a:t>02/02/2012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1237-5933-493E-8158-BDC0267E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13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0B2B-869B-4993-9661-12FBE2A6D8B0}" type="datetimeFigureOut">
              <a:rPr lang="es-ES" smtClean="0"/>
              <a:t>02/02/2012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1237-5933-493E-8158-BDC0267E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94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0B2B-869B-4993-9661-12FBE2A6D8B0}" type="datetimeFigureOut">
              <a:rPr lang="es-ES" smtClean="0"/>
              <a:t>02/02/2012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1237-5933-493E-8158-BDC0267E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20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0B2B-869B-4993-9661-12FBE2A6D8B0}" type="datetimeFigureOut">
              <a:rPr lang="es-ES" smtClean="0"/>
              <a:t>02/02/2012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1237-5933-493E-8158-BDC0267E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82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0B2B-869B-4993-9661-12FBE2A6D8B0}" type="datetimeFigureOut">
              <a:rPr lang="es-ES" smtClean="0"/>
              <a:t>02/02/2012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1237-5933-493E-8158-BDC0267E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07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0B2B-869B-4993-9661-12FBE2A6D8B0}" type="datetimeFigureOut">
              <a:rPr lang="es-ES" smtClean="0"/>
              <a:t>02/02/2012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1237-5933-493E-8158-BDC0267E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43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0B2B-869B-4993-9661-12FBE2A6D8B0}" type="datetimeFigureOut">
              <a:rPr lang="es-ES" smtClean="0"/>
              <a:t>02/02/2012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1237-5933-493E-8158-BDC0267E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18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0B2B-869B-4993-9661-12FBE2A6D8B0}" type="datetimeFigureOut">
              <a:rPr lang="es-ES" smtClean="0"/>
              <a:t>02/02/2012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1237-5933-493E-8158-BDC0267E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67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0B2B-869B-4993-9661-12FBE2A6D8B0}" type="datetimeFigureOut">
              <a:rPr lang="es-ES" smtClean="0"/>
              <a:t>02/02/2012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1237-5933-493E-8158-BDC0267E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08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0B2B-869B-4993-9661-12FBE2A6D8B0}" type="datetimeFigureOut">
              <a:rPr lang="es-ES" smtClean="0"/>
              <a:t>02/02/2012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1237-5933-493E-8158-BDC0267E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48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0B2B-869B-4993-9661-12FBE2A6D8B0}" type="datetimeFigureOut">
              <a:rPr lang="es-ES" smtClean="0"/>
              <a:t>02/02/2012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A1237-5933-493E-8158-BDC0267E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68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intl/en/appengine/docs/quotas.html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webtoolkit/" TargetMode="External"/><Relationship Id="rId2" Type="http://schemas.openxmlformats.org/officeDocument/2006/relationships/hyperlink" Target="http://code.google.com/appengine/docs/java/tools/eclips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l.google.com/eclipse/plugin/3.7" TargetMode="External"/><Relationship Id="rId2" Type="http://schemas.openxmlformats.org/officeDocument/2006/relationships/hyperlink" Target="https://appengine.google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R" sz="6000" b="1" dirty="0" smtClean="0">
                <a:latin typeface="GarageGothic" pitchFamily="50" charset="0"/>
              </a:rPr>
              <a:t>Google </a:t>
            </a:r>
            <a:r>
              <a:rPr lang="es-CR" sz="6000" b="1" dirty="0" err="1" smtClean="0">
                <a:latin typeface="GarageGothic" pitchFamily="50" charset="0"/>
              </a:rPr>
              <a:t>App</a:t>
            </a:r>
            <a:r>
              <a:rPr lang="es-CR" sz="6000" b="1" dirty="0" smtClean="0">
                <a:latin typeface="GarageGothic" pitchFamily="50" charset="0"/>
              </a:rPr>
              <a:t> </a:t>
            </a:r>
            <a:r>
              <a:rPr lang="es-CR" sz="6000" b="1" dirty="0" err="1" smtClean="0">
                <a:latin typeface="GarageGothic" pitchFamily="50" charset="0"/>
              </a:rPr>
              <a:t>Engine</a:t>
            </a:r>
            <a:r>
              <a:rPr lang="es-CR" sz="6000" b="1" dirty="0" smtClean="0">
                <a:latin typeface="GarageGothic" pitchFamily="50" charset="0"/>
              </a:rPr>
              <a:t/>
            </a:r>
            <a:br>
              <a:rPr lang="es-CR" sz="6000" b="1" dirty="0" smtClean="0">
                <a:latin typeface="GarageGothic" pitchFamily="50" charset="0"/>
              </a:rPr>
            </a:br>
            <a:r>
              <a:rPr lang="es-CR" sz="2000" b="1" dirty="0" smtClean="0">
                <a:latin typeface="GarageGothic" pitchFamily="50" charset="0"/>
              </a:rPr>
              <a:t>(a </a:t>
            </a:r>
            <a:r>
              <a:rPr lang="es-CR" sz="2000" b="1" dirty="0" err="1" smtClean="0">
                <a:latin typeface="GarageGothic" pitchFamily="50" charset="0"/>
              </a:rPr>
              <a:t>breverly</a:t>
            </a:r>
            <a:r>
              <a:rPr lang="es-CR" sz="2000" b="1" dirty="0" smtClean="0">
                <a:latin typeface="GarageGothic" pitchFamily="50" charset="0"/>
              </a:rPr>
              <a:t> </a:t>
            </a:r>
            <a:r>
              <a:rPr lang="es-CR" sz="2000" b="1" dirty="0" err="1" smtClean="0">
                <a:latin typeface="GarageGothic" pitchFamily="50" charset="0"/>
              </a:rPr>
              <a:t>overview</a:t>
            </a:r>
            <a:r>
              <a:rPr lang="es-CR" sz="2000" b="1" dirty="0" smtClean="0">
                <a:latin typeface="GarageGothic" pitchFamily="50" charset="0"/>
              </a:rPr>
              <a:t>)</a:t>
            </a:r>
            <a:endParaRPr lang="es-ES" sz="6000" b="1" dirty="0">
              <a:latin typeface="GarageGothic" pitchFamily="50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C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Denis Ruiz Castellón</a:t>
            </a:r>
            <a:endParaRPr lang="es-E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6" name="Picture 2" descr="http://www.gwtindia.com/wp-content/uploads/2010/09/google-app-engine-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890B3"/>
              </a:clrFrom>
              <a:clrTo>
                <a:srgbClr val="5890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88640"/>
            <a:ext cx="2088232" cy="1945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36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725 0.70212 C 0.83437 0.66396 0.84166 0.62603 0.8026 0.59204 C 0.76354 0.55804 0.64548 0.5555 0.59271 0.49837 C 0.53993 0.44125 0.53785 0.29856 0.48646 0.24999 C 0.43507 0.20143 0.33055 0.24051 0.28403 0.20721 C 0.2375 0.17391 0.24757 0.07654 0.20746 0.05087 C 0.16736 0.0252 0.08142 0.06452 0.04323 0.05249 C 0.00503 0.04047 -0.01511 -0.01273 -0.02222 -0.02151 C -0.02934 -0.0303 -0.00365 -0.00255 -2.5E-6 -6.90102E-6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7960"/>
            <a:ext cx="1986235" cy="280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geGothic" pitchFamily="50" charset="0"/>
              </a:rPr>
              <a:t>Why You Really Want to Run in the Cloud</a:t>
            </a:r>
            <a:endParaRPr lang="es-ES" sz="5400" dirty="0">
              <a:latin typeface="GarageGothic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cxnSp>
        <p:nvCxnSpPr>
          <p:cNvPr id="5" name="4 Conector recto"/>
          <p:cNvCxnSpPr/>
          <p:nvPr/>
        </p:nvCxnSpPr>
        <p:spPr>
          <a:xfrm>
            <a:off x="4788024" y="1844824"/>
            <a:ext cx="0" cy="424847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555776" y="5508521"/>
            <a:ext cx="1916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dirty="0" smtClean="0">
                <a:latin typeface="GarageGothic" pitchFamily="50" charset="0"/>
              </a:rPr>
              <a:t>OUT THE CLUOUD</a:t>
            </a:r>
            <a:endParaRPr lang="es-ES" sz="3200" dirty="0">
              <a:latin typeface="GarageGothic" pitchFamily="50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1" y="4655964"/>
            <a:ext cx="19716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Llamada de nube"/>
          <p:cNvSpPr/>
          <p:nvPr/>
        </p:nvSpPr>
        <p:spPr>
          <a:xfrm>
            <a:off x="223878" y="1112036"/>
            <a:ext cx="4248472" cy="3543928"/>
          </a:xfrm>
          <a:prstGeom prst="cloudCallout">
            <a:avLst>
              <a:gd name="adj1" fmla="val -11962"/>
              <a:gd name="adj2" fmla="val 599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What </a:t>
            </a:r>
            <a:r>
              <a:rPr lang="en-US" sz="1100" dirty="0"/>
              <a:t>operating system should I run? </a:t>
            </a:r>
          </a:p>
          <a:p>
            <a:pPr algn="ctr"/>
            <a:r>
              <a:rPr lang="en-US" sz="1100" dirty="0" smtClean="0"/>
              <a:t>What </a:t>
            </a:r>
            <a:r>
              <a:rPr lang="en-US" sz="1100" dirty="0"/>
              <a:t>version of </a:t>
            </a:r>
            <a:r>
              <a:rPr lang="en-US" sz="1100" dirty="0" err="1" smtClean="0"/>
              <a:t>theoperating</a:t>
            </a:r>
            <a:r>
              <a:rPr lang="en-US" sz="1100" dirty="0" smtClean="0"/>
              <a:t> </a:t>
            </a:r>
            <a:r>
              <a:rPr lang="en-US" sz="1100" dirty="0"/>
              <a:t>system is the most reliable? </a:t>
            </a:r>
          </a:p>
          <a:p>
            <a:pPr algn="ctr"/>
            <a:r>
              <a:rPr lang="en-US" sz="1100" dirty="0" smtClean="0"/>
              <a:t>When </a:t>
            </a:r>
            <a:r>
              <a:rPr lang="en-US" sz="1100" dirty="0"/>
              <a:t>do I apply vendor patches (</a:t>
            </a:r>
            <a:r>
              <a:rPr lang="en-US" sz="1100" dirty="0" smtClean="0"/>
              <a:t>especially those pesky </a:t>
            </a:r>
            <a:r>
              <a:rPr lang="en-US" sz="1100" dirty="0"/>
              <a:t>security patches)? </a:t>
            </a:r>
          </a:p>
          <a:p>
            <a:pPr algn="ctr"/>
            <a:r>
              <a:rPr lang="en-US" sz="1100" dirty="0" smtClean="0"/>
              <a:t>How </a:t>
            </a:r>
            <a:r>
              <a:rPr lang="en-US" sz="1100" dirty="0"/>
              <a:t>do I protect my system </a:t>
            </a:r>
            <a:r>
              <a:rPr lang="en-US" sz="1100" dirty="0" smtClean="0"/>
              <a:t>from intruders</a:t>
            </a:r>
            <a:r>
              <a:rPr lang="en-US" sz="1100" dirty="0"/>
              <a:t>? </a:t>
            </a:r>
            <a:endParaRPr lang="en-US" sz="1100" dirty="0" smtClean="0"/>
          </a:p>
          <a:p>
            <a:pPr algn="ctr"/>
            <a:r>
              <a:rPr lang="en-US" sz="1100" dirty="0" smtClean="0"/>
              <a:t>Do </a:t>
            </a:r>
            <a:r>
              <a:rPr lang="en-US" sz="1100" dirty="0"/>
              <a:t>I need </a:t>
            </a:r>
            <a:r>
              <a:rPr lang="en-US" sz="1100" dirty="0" smtClean="0"/>
              <a:t>a firewall </a:t>
            </a:r>
            <a:r>
              <a:rPr lang="en-US" sz="1100" dirty="0"/>
              <a:t>to protect my servers? </a:t>
            </a:r>
            <a:endParaRPr lang="en-US" sz="1100" dirty="0" smtClean="0"/>
          </a:p>
          <a:p>
            <a:pPr algn="ctr"/>
            <a:r>
              <a:rPr lang="en-US" sz="1100" dirty="0" smtClean="0"/>
              <a:t>How </a:t>
            </a:r>
            <a:r>
              <a:rPr lang="en-US" sz="1100" dirty="0"/>
              <a:t>do I monitor my servers to detect when an </a:t>
            </a:r>
            <a:r>
              <a:rPr lang="en-US" sz="1100" dirty="0" err="1" smtClean="0"/>
              <a:t>intrusionhappens</a:t>
            </a:r>
            <a:r>
              <a:rPr lang="en-US" sz="1100" dirty="0" smtClean="0"/>
              <a:t> </a:t>
            </a:r>
            <a:r>
              <a:rPr lang="en-US" sz="1100" dirty="0"/>
              <a:t>and then how do I </a:t>
            </a:r>
            <a:r>
              <a:rPr lang="en-US" sz="1100" dirty="0" smtClean="0"/>
              <a:t>get notified</a:t>
            </a:r>
            <a:r>
              <a:rPr lang="en-US" sz="1100" dirty="0"/>
              <a:t>? </a:t>
            </a:r>
            <a:r>
              <a:rPr lang="en-US" sz="2400" dirty="0" smtClean="0"/>
              <a:t> ...(So many thing to do)</a:t>
            </a:r>
            <a:endParaRPr lang="es-ES" sz="2400" dirty="0"/>
          </a:p>
        </p:txBody>
      </p:sp>
      <p:sp>
        <p:nvSpPr>
          <p:cNvPr id="12" name="11 Llamada de nube"/>
          <p:cNvSpPr/>
          <p:nvPr/>
        </p:nvSpPr>
        <p:spPr>
          <a:xfrm>
            <a:off x="5796136" y="1556792"/>
            <a:ext cx="3096343" cy="2160240"/>
          </a:xfrm>
          <a:prstGeom prst="cloudCallout">
            <a:avLst>
              <a:gd name="adj1" fmla="val -20176"/>
              <a:gd name="adj2" fmla="val 8444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should I program?</a:t>
            </a:r>
            <a:endParaRPr lang="es-ES" sz="4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668344" y="5410668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dirty="0" smtClean="0">
                <a:latin typeface="GarageGothic" pitchFamily="50" charset="0"/>
              </a:rPr>
              <a:t>IN THE CLOUD</a:t>
            </a:r>
            <a:endParaRPr lang="es-ES" sz="3200" dirty="0">
              <a:latin typeface="GarageGoth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69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R" sz="5400" dirty="0" err="1">
                <a:latin typeface="GarageGothic" pitchFamily="50" charset="0"/>
              </a:rPr>
              <a:t>What</a:t>
            </a:r>
            <a:r>
              <a:rPr lang="es-CR" sz="5400" dirty="0">
                <a:latin typeface="GarageGothic" pitchFamily="50" charset="0"/>
              </a:rPr>
              <a:t> </a:t>
            </a:r>
            <a:r>
              <a:rPr lang="es-CR" sz="5400" dirty="0" err="1">
                <a:latin typeface="GarageGothic" pitchFamily="50" charset="0"/>
              </a:rPr>
              <a:t>about</a:t>
            </a:r>
            <a:r>
              <a:rPr lang="es-CR" sz="5400" dirty="0">
                <a:latin typeface="GarageGothic" pitchFamily="50" charset="0"/>
              </a:rPr>
              <a:t> </a:t>
            </a:r>
            <a:r>
              <a:rPr lang="es-CR" sz="5400" dirty="0" err="1">
                <a:latin typeface="GarageGothic" pitchFamily="50" charset="0"/>
              </a:rPr>
              <a:t>programming</a:t>
            </a:r>
            <a:r>
              <a:rPr lang="es-CR" sz="5400" dirty="0">
                <a:latin typeface="GarageGothic" pitchFamily="50" charset="0"/>
              </a:rPr>
              <a:t> </a:t>
            </a:r>
            <a:r>
              <a:rPr lang="es-CR" sz="5400" dirty="0" err="1">
                <a:latin typeface="GarageGothic" pitchFamily="50" charset="0"/>
              </a:rPr>
              <a:t>languages</a:t>
            </a:r>
            <a:r>
              <a:rPr lang="es-CR" sz="5400" dirty="0">
                <a:latin typeface="GarageGothic" pitchFamily="50" charset="0"/>
              </a:rPr>
              <a:t>?</a:t>
            </a:r>
            <a:endParaRPr lang="es-ES" sz="5400" dirty="0">
              <a:latin typeface="GarageGothic" pitchFamily="50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26" y="1467575"/>
            <a:ext cx="1882642" cy="1882642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90" y="1937874"/>
            <a:ext cx="3666470" cy="13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67575"/>
            <a:ext cx="1694898" cy="169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8" y="4196537"/>
            <a:ext cx="2512077" cy="165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85" y="4578720"/>
            <a:ext cx="1923910" cy="192391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88365"/>
            <a:ext cx="2571750" cy="100012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98" y="5814906"/>
            <a:ext cx="3793232" cy="932846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6" y="5540675"/>
            <a:ext cx="2245049" cy="130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965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R" sz="4000" b="1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What</a:t>
            </a:r>
            <a:r>
              <a:rPr lang="es-CR" sz="40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 </a:t>
            </a:r>
            <a:r>
              <a:rPr lang="es-CR" sz="4000" b="1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about</a:t>
            </a:r>
            <a:r>
              <a:rPr lang="es-CR" sz="40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 </a:t>
            </a:r>
            <a:r>
              <a:rPr lang="es-CR" sz="4000" b="1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Databases</a:t>
            </a:r>
            <a:r>
              <a:rPr lang="es-CR" sz="40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?</a:t>
            </a:r>
            <a:endParaRPr lang="es-ES" sz="4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arageGothic" pitchFamily="50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08" y="2060848"/>
            <a:ext cx="1746272" cy="143524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17" y="2633329"/>
            <a:ext cx="2513965" cy="100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05" y="3815301"/>
            <a:ext cx="2760910" cy="1428446"/>
          </a:xfrm>
          <a:prstGeom prst="rect">
            <a:avLst/>
          </a:prstGeom>
        </p:spPr>
      </p:pic>
      <p:sp>
        <p:nvSpPr>
          <p:cNvPr id="11" name="10 Llamada rectangular redondeada"/>
          <p:cNvSpPr/>
          <p:nvPr/>
        </p:nvSpPr>
        <p:spPr>
          <a:xfrm>
            <a:off x="4860032" y="1412775"/>
            <a:ext cx="3600400" cy="2222623"/>
          </a:xfrm>
          <a:prstGeom prst="wedgeRoundRectCallout">
            <a:avLst>
              <a:gd name="adj1" fmla="val -62432"/>
              <a:gd name="adj2" fmla="val 7813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itchFamily="34" charset="0"/>
              </a:rPr>
              <a:t>When using Google App Engine, we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do not </a:t>
            </a:r>
            <a:r>
              <a:rPr lang="en-US" sz="2400" b="1" dirty="0">
                <a:solidFill>
                  <a:schemeClr val="tx1"/>
                </a:solidFill>
                <a:latin typeface="Century Gothic" pitchFamily="34" charset="0"/>
              </a:rPr>
              <a:t>have access to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a traditional relational </a:t>
            </a:r>
            <a:r>
              <a:rPr lang="es-ES" sz="2400" b="1" dirty="0" err="1" smtClean="0">
                <a:solidFill>
                  <a:schemeClr val="tx1"/>
                </a:solidFill>
                <a:latin typeface="Century Gothic" pitchFamily="34" charset="0"/>
              </a:rPr>
              <a:t>Database</a:t>
            </a:r>
            <a:r>
              <a:rPr lang="es-ES" sz="2400" b="1" dirty="0" smtClean="0">
                <a:solidFill>
                  <a:schemeClr val="tx1"/>
                </a:solidFill>
                <a:latin typeface="Century Gothic" pitchFamily="34" charset="0"/>
              </a:rPr>
              <a:t>!</a:t>
            </a:r>
            <a:endParaRPr lang="es-ES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0057" y="5733256"/>
            <a:ext cx="885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Google’s</a:t>
            </a:r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Bigtable</a:t>
            </a:r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technology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9 Multiplicar"/>
          <p:cNvSpPr/>
          <p:nvPr/>
        </p:nvSpPr>
        <p:spPr>
          <a:xfrm>
            <a:off x="2123728" y="2173333"/>
            <a:ext cx="4176464" cy="33768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0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53" presetClass="entr" presetSubtype="16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Databases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Accesing</a:t>
            </a:r>
            <a:r>
              <a:rPr lang="en-US" dirty="0" smtClean="0"/>
              <a:t> to Data</a:t>
            </a:r>
          </a:p>
          <a:p>
            <a:pPr lvl="1"/>
            <a:r>
              <a:rPr lang="en-US" dirty="0" smtClean="0"/>
              <a:t>We do not have access to a traditional relational database such as Oracle, </a:t>
            </a:r>
            <a:r>
              <a:rPr lang="en-US" dirty="0" err="1" smtClean="0"/>
              <a:t>MySQL</a:t>
            </a:r>
            <a:r>
              <a:rPr lang="en-US" dirty="0" smtClean="0"/>
              <a:t>, or </a:t>
            </a:r>
            <a:r>
              <a:rPr lang="en-US" dirty="0" err="1" smtClean="0"/>
              <a:t>SQLite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Hierarchical object-oriented storage approach</a:t>
            </a:r>
          </a:p>
          <a:p>
            <a:pPr lvl="1"/>
            <a:r>
              <a:rPr lang="en-US" dirty="0" smtClean="0"/>
              <a:t>The  Google </a:t>
            </a:r>
            <a:r>
              <a:rPr lang="en-US" dirty="0" err="1" smtClean="0"/>
              <a:t>Datastore</a:t>
            </a:r>
            <a:r>
              <a:rPr lang="en-US" dirty="0" smtClean="0"/>
              <a:t> is based on Google’s </a:t>
            </a:r>
            <a:r>
              <a:rPr lang="en-US" dirty="0" err="1" smtClean="0"/>
              <a:t>Bigtable</a:t>
            </a:r>
            <a:r>
              <a:rPr lang="en-US" dirty="0" smtClean="0"/>
              <a:t> technology</a:t>
            </a:r>
          </a:p>
          <a:p>
            <a:pPr lvl="1"/>
            <a:r>
              <a:rPr lang="en-US" dirty="0" smtClean="0"/>
              <a:t>M</a:t>
            </a:r>
            <a:r>
              <a:rPr lang="es-CR" dirty="0" smtClean="0"/>
              <a:t>ore </a:t>
            </a:r>
            <a:r>
              <a:rPr lang="es-CR" dirty="0" err="1" smtClean="0"/>
              <a:t>info</a:t>
            </a:r>
            <a:r>
              <a:rPr lang="es-CR" dirty="0" smtClean="0"/>
              <a:t>: 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283968" y="4797152"/>
            <a:ext cx="3960440" cy="1440160"/>
          </a:xfrm>
          <a:prstGeom prst="wedgeRoundRectCallout">
            <a:avLst>
              <a:gd name="adj1" fmla="val -18031"/>
              <a:gd name="adj2" fmla="val 74162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err="1" smtClean="0">
                <a:latin typeface="Century Gothic" pitchFamily="34" charset="0"/>
              </a:rPr>
              <a:t>BigTable</a:t>
            </a:r>
            <a:r>
              <a:rPr lang="es-ES" sz="1100" dirty="0" smtClean="0">
                <a:latin typeface="Century Gothic" pitchFamily="34" charset="0"/>
              </a:rPr>
              <a:t> es un motor de bases de datos creado por Google con las características de ser: distribuido, de alta eficiencia y propietario. Está </a:t>
            </a:r>
            <a:r>
              <a:rPr lang="es-ES" sz="1100" dirty="0" err="1" smtClean="0">
                <a:latin typeface="Century Gothic" pitchFamily="34" charset="0"/>
              </a:rPr>
              <a:t>construído</a:t>
            </a:r>
            <a:r>
              <a:rPr lang="es-ES" sz="1100" dirty="0" smtClean="0">
                <a:latin typeface="Century Gothic" pitchFamily="34" charset="0"/>
              </a:rPr>
              <a:t> sobre GFS (Google </a:t>
            </a:r>
            <a:r>
              <a:rPr lang="es-ES" sz="1100" dirty="0" err="1" smtClean="0">
                <a:latin typeface="Century Gothic" pitchFamily="34" charset="0"/>
              </a:rPr>
              <a:t>File</a:t>
            </a:r>
            <a:r>
              <a:rPr lang="es-ES" sz="1100" dirty="0" smtClean="0">
                <a:latin typeface="Century Gothic" pitchFamily="34" charset="0"/>
              </a:rPr>
              <a:t> </a:t>
            </a:r>
            <a:r>
              <a:rPr lang="es-ES" sz="1100" dirty="0" err="1" smtClean="0">
                <a:latin typeface="Century Gothic" pitchFamily="34" charset="0"/>
              </a:rPr>
              <a:t>System</a:t>
            </a:r>
            <a:r>
              <a:rPr lang="es-ES" sz="1100" dirty="0" smtClean="0">
                <a:latin typeface="Century Gothic" pitchFamily="34" charset="0"/>
              </a:rPr>
              <a:t>), </a:t>
            </a:r>
            <a:r>
              <a:rPr lang="es-ES" sz="1100" dirty="0" err="1" smtClean="0">
                <a:latin typeface="Century Gothic" pitchFamily="34" charset="0"/>
              </a:rPr>
              <a:t>Chubby</a:t>
            </a:r>
            <a:r>
              <a:rPr lang="es-ES" sz="1100" dirty="0" smtClean="0">
                <a:latin typeface="Century Gothic" pitchFamily="34" charset="0"/>
              </a:rPr>
              <a:t> </a:t>
            </a:r>
            <a:r>
              <a:rPr lang="es-ES" sz="1100" dirty="0" err="1" smtClean="0">
                <a:latin typeface="Century Gothic" pitchFamily="34" charset="0"/>
              </a:rPr>
              <a:t>Lock</a:t>
            </a:r>
            <a:r>
              <a:rPr lang="es-ES" sz="1100" dirty="0" smtClean="0">
                <a:latin typeface="Century Gothic" pitchFamily="34" charset="0"/>
              </a:rPr>
              <a:t> Service, y algunos otros servicios y programas de Google, y funciona sobre '</a:t>
            </a:r>
            <a:r>
              <a:rPr lang="es-ES" sz="1100" dirty="0" err="1" smtClean="0">
                <a:latin typeface="Century Gothic" pitchFamily="34" charset="0"/>
              </a:rPr>
              <a:t>commodity</a:t>
            </a:r>
            <a:r>
              <a:rPr lang="es-ES" sz="1100" dirty="0" smtClean="0">
                <a:latin typeface="Century Gothic" pitchFamily="34" charset="0"/>
              </a:rPr>
              <a:t> hardware' (sencillos y baratos PCs con procesadores Intel).</a:t>
            </a:r>
            <a:endParaRPr lang="en-US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sz="4000" b="1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DataStore</a:t>
            </a:r>
            <a:endParaRPr lang="es-ES" sz="4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arageGothic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focus of </a:t>
            </a:r>
            <a:r>
              <a:rPr lang="en-US" dirty="0" err="1"/>
              <a:t>Bigtable</a:t>
            </a:r>
            <a:r>
              <a:rPr lang="en-US" dirty="0"/>
              <a:t> and the Google </a:t>
            </a:r>
            <a:r>
              <a:rPr lang="en-US" dirty="0" err="1"/>
              <a:t>Datastore</a:t>
            </a:r>
            <a:r>
              <a:rPr lang="en-US" dirty="0"/>
              <a:t> is to achieve efficient application </a:t>
            </a:r>
            <a:r>
              <a:rPr lang="en-US" dirty="0" smtClean="0"/>
              <a:t>scalability within </a:t>
            </a:r>
            <a:r>
              <a:rPr lang="en-US" dirty="0"/>
              <a:t>the Google cloud, given the dynamic and distributed nature of the </a:t>
            </a:r>
            <a:r>
              <a:rPr lang="en-US" dirty="0" smtClean="0"/>
              <a:t>Google </a:t>
            </a:r>
            <a:r>
              <a:rPr lang="es-ES" dirty="0" err="1" smtClean="0"/>
              <a:t>production</a:t>
            </a:r>
            <a:r>
              <a:rPr lang="es-ES" dirty="0" smtClean="0"/>
              <a:t> </a:t>
            </a:r>
            <a:r>
              <a:rPr lang="es-ES" dirty="0" err="1" smtClean="0"/>
              <a:t>infrastructure</a:t>
            </a:r>
            <a:endParaRPr lang="es-ES" dirty="0" smtClean="0"/>
          </a:p>
          <a:p>
            <a:r>
              <a:rPr lang="en-US" dirty="0"/>
              <a:t>The Google App Engine </a:t>
            </a:r>
            <a:r>
              <a:rPr lang="en-US" dirty="0" err="1"/>
              <a:t>Datastore</a:t>
            </a:r>
            <a:r>
              <a:rPr lang="en-US" dirty="0"/>
              <a:t>, much like with templates, uses syntax similar to</a:t>
            </a:r>
          </a:p>
          <a:p>
            <a:r>
              <a:rPr lang="en-US" dirty="0"/>
              <a:t>the approach that </a:t>
            </a:r>
            <a:r>
              <a:rPr lang="en-US" dirty="0" err="1"/>
              <a:t>Django</a:t>
            </a:r>
            <a:r>
              <a:rPr lang="en-US" dirty="0"/>
              <a:t> uses to describe its Models.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20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MVC Pattern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462" y="2772569"/>
            <a:ext cx="63150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64288" y="551723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</a:t>
            </a:r>
            <a:r>
              <a:rPr lang="es-CR" dirty="0" err="1" smtClean="0">
                <a:solidFill>
                  <a:prstClr val="black"/>
                </a:solidFill>
              </a:rPr>
              <a:t>ág</a:t>
            </a:r>
            <a:r>
              <a:rPr lang="es-CR" dirty="0" smtClean="0">
                <a:solidFill>
                  <a:prstClr val="black"/>
                </a:solidFill>
              </a:rPr>
              <a:t> 154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228184" y="1988840"/>
            <a:ext cx="1800200" cy="936104"/>
          </a:xfrm>
          <a:prstGeom prst="wedgeRoundRectCallout">
            <a:avLst>
              <a:gd name="adj1" fmla="val -36399"/>
              <a:gd name="adj2" fmla="val 703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The persistent data that we keep in the database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979712" y="5229200"/>
            <a:ext cx="2520280" cy="936104"/>
          </a:xfrm>
          <a:prstGeom prst="wedgeRoundRectCallout">
            <a:avLst>
              <a:gd name="adj1" fmla="val 33941"/>
              <a:gd name="adj2" fmla="val -172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The code that does the sequencing and decision making (i.e., the handlers in index.py)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652120" y="5373216"/>
            <a:ext cx="2520280" cy="936104"/>
          </a:xfrm>
          <a:prstGeom prst="wedgeRoundRectCallout">
            <a:avLst>
              <a:gd name="adj1" fmla="val -22296"/>
              <a:gd name="adj2" fmla="val -172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HTML, CSS and so on that bring about the look and feel of the application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694534"/>
            <a:ext cx="3429000" cy="351472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4000" b="1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Quotas</a:t>
            </a:r>
            <a:r>
              <a:rPr lang="es-ES" sz="40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 and </a:t>
            </a:r>
            <a:r>
              <a:rPr lang="es-ES" sz="4000" b="1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Limits</a:t>
            </a:r>
            <a:endParaRPr lang="es-ES" sz="4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arageGothic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13476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free</a:t>
            </a:r>
          </a:p>
          <a:p>
            <a:pPr lvl="1"/>
            <a:r>
              <a:rPr lang="en-US" dirty="0" smtClean="0">
                <a:latin typeface="Century Gothic" pitchFamily="34" charset="0"/>
              </a:rPr>
              <a:t>An </a:t>
            </a:r>
            <a:r>
              <a:rPr lang="en-US" dirty="0">
                <a:latin typeface="Century Gothic" pitchFamily="34" charset="0"/>
              </a:rPr>
              <a:t>application on a free account can use up to 1 GB of storage </a:t>
            </a:r>
            <a:endParaRPr lang="en-US" dirty="0" smtClean="0">
              <a:latin typeface="Century Gothic" pitchFamily="34" charset="0"/>
            </a:endParaRPr>
          </a:p>
          <a:p>
            <a:pPr marL="457200" lvl="1" indent="0">
              <a:buNone/>
            </a:pPr>
            <a:endParaRPr lang="en-US" dirty="0">
              <a:latin typeface="Century Gothic" pitchFamily="34" charset="0"/>
            </a:endParaRPr>
          </a:p>
          <a:p>
            <a:pPr lvl="1"/>
            <a:r>
              <a:rPr lang="en-US" dirty="0" smtClean="0">
                <a:latin typeface="Century Gothic" pitchFamily="34" charset="0"/>
              </a:rPr>
              <a:t>Up to </a:t>
            </a:r>
            <a:r>
              <a:rPr lang="en-US" dirty="0">
                <a:latin typeface="Century Gothic" pitchFamily="34" charset="0"/>
              </a:rPr>
              <a:t>5 million page views a month. </a:t>
            </a:r>
            <a:endParaRPr lang="en-US" dirty="0" smtClean="0">
              <a:latin typeface="Century Gothic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Century Gothic" pitchFamily="34" charset="0"/>
            </a:endParaRPr>
          </a:p>
          <a:p>
            <a:pPr lvl="1"/>
            <a:r>
              <a:rPr lang="en-US" dirty="0">
                <a:latin typeface="Century Gothic" pitchFamily="34" charset="0"/>
              </a:rPr>
              <a:t>You can register up to 10 applications per </a:t>
            </a:r>
            <a:r>
              <a:rPr lang="en-US" dirty="0" smtClean="0">
                <a:latin typeface="Century Gothic" pitchFamily="34" charset="0"/>
              </a:rPr>
              <a:t>developer                 account</a:t>
            </a:r>
          </a:p>
        </p:txBody>
      </p:sp>
      <p:pic>
        <p:nvPicPr>
          <p:cNvPr id="5" name="4 Imagen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84" y="6114864"/>
            <a:ext cx="673224" cy="67322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979712" y="626681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&lt;- More </a:t>
            </a:r>
            <a:r>
              <a:rPr lang="es-C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Info</a:t>
            </a:r>
            <a:r>
              <a:rPr lang="es-C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4000" b="1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The</a:t>
            </a:r>
            <a:r>
              <a:rPr lang="es-ES" sz="40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 Rules!</a:t>
            </a:r>
            <a:endParaRPr lang="es-ES" sz="4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arageGothic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13476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dirty="0">
                <a:latin typeface="Century Gothic" pitchFamily="34" charset="0"/>
              </a:rPr>
              <a:t>Your Application Must Be a Good Citizen in the Google </a:t>
            </a:r>
            <a:r>
              <a:rPr lang="en-US" sz="5100" b="1" dirty="0" smtClean="0">
                <a:latin typeface="Century Gothic" pitchFamily="34" charset="0"/>
              </a:rPr>
              <a:t>Cloud</a:t>
            </a:r>
          </a:p>
          <a:p>
            <a:endParaRPr lang="en-US" b="1" dirty="0">
              <a:latin typeface="Century Gothic" pitchFamily="34" charset="0"/>
            </a:endParaRPr>
          </a:p>
          <a:p>
            <a:r>
              <a:rPr lang="en-US" dirty="0">
                <a:latin typeface="Century Gothic" pitchFamily="34" charset="0"/>
              </a:rPr>
              <a:t>If your application misbehaves, it might be punished</a:t>
            </a:r>
            <a:r>
              <a:rPr lang="en-US" dirty="0" smtClean="0">
                <a:latin typeface="Century Gothic" pitchFamily="34" charset="0"/>
              </a:rPr>
              <a:t>.</a:t>
            </a:r>
          </a:p>
          <a:p>
            <a:endParaRPr lang="en-US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you </a:t>
            </a:r>
            <a:r>
              <a:rPr lang="en-US" dirty="0">
                <a:latin typeface="Century Gothic" pitchFamily="34" charset="0"/>
              </a:rPr>
              <a:t>cannot write to the disk on </a:t>
            </a:r>
            <a:r>
              <a:rPr lang="en-US" dirty="0" smtClean="0">
                <a:latin typeface="Century Gothic" pitchFamily="34" charset="0"/>
              </a:rPr>
              <a:t>the </a:t>
            </a:r>
            <a:r>
              <a:rPr lang="es-ES" dirty="0" smtClean="0">
                <a:latin typeface="Century Gothic" pitchFamily="34" charset="0"/>
              </a:rPr>
              <a:t>Servers</a:t>
            </a:r>
          </a:p>
          <a:p>
            <a:endParaRPr lang="en-US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you </a:t>
            </a:r>
            <a:r>
              <a:rPr lang="en-US" dirty="0">
                <a:latin typeface="Century Gothic" pitchFamily="34" charset="0"/>
              </a:rPr>
              <a:t>just cannot make your own </a:t>
            </a:r>
            <a:r>
              <a:rPr lang="en-US" dirty="0" smtClean="0">
                <a:latin typeface="Century Gothic" pitchFamily="34" charset="0"/>
              </a:rPr>
              <a:t>network </a:t>
            </a:r>
            <a:r>
              <a:rPr lang="es-ES" dirty="0" err="1" smtClean="0">
                <a:latin typeface="Century Gothic" pitchFamily="34" charset="0"/>
              </a:rPr>
              <a:t>Connections</a:t>
            </a:r>
            <a:endParaRPr lang="es-ES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s-ES" dirty="0" smtClean="0">
              <a:latin typeface="Century Gothic" pitchFamily="34" charset="0"/>
            </a:endParaRPr>
          </a:p>
          <a:p>
            <a:r>
              <a:rPr lang="en-US" dirty="0">
                <a:latin typeface="Century Gothic" pitchFamily="34" charset="0"/>
              </a:rPr>
              <a:t>Google automatically monitors all the running applications (including yours) to </a:t>
            </a:r>
            <a:r>
              <a:rPr lang="en-US" dirty="0" smtClean="0">
                <a:latin typeface="Century Gothic" pitchFamily="34" charset="0"/>
              </a:rPr>
              <a:t>make</a:t>
            </a:r>
          </a:p>
          <a:p>
            <a:endParaRPr lang="en-US" dirty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Sure </a:t>
            </a:r>
            <a:r>
              <a:rPr lang="en-US" dirty="0">
                <a:latin typeface="Century Gothic" pitchFamily="34" charset="0"/>
              </a:rPr>
              <a:t>that no application uses so many resources that it might have a negative </a:t>
            </a:r>
            <a:r>
              <a:rPr lang="en-US" dirty="0" smtClean="0">
                <a:latin typeface="Century Gothic" pitchFamily="34" charset="0"/>
              </a:rPr>
              <a:t>impact on </a:t>
            </a:r>
            <a:r>
              <a:rPr lang="en-US" dirty="0">
                <a:latin typeface="Century Gothic" pitchFamily="34" charset="0"/>
              </a:rPr>
              <a:t>other applications running in the cloud.</a:t>
            </a:r>
            <a:endParaRPr lang="en-US" dirty="0" smtClean="0">
              <a:latin typeface="Century Gothic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45727"/>
            <a:ext cx="1257566" cy="11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smtClean="0">
                <a:latin typeface="GarageGothic" pitchFamily="50" charset="0"/>
              </a:rPr>
              <a:t>Buildding our first App with GAE</a:t>
            </a:r>
            <a:endParaRPr lang="en-US" sz="8800">
              <a:latin typeface="GarageGothic" pitchFamily="50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8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dirty="0" err="1" smtClean="0">
                <a:latin typeface="GarageGothic" pitchFamily="50" charset="0"/>
              </a:rPr>
              <a:t>What</a:t>
            </a:r>
            <a:r>
              <a:rPr lang="es-CR" dirty="0" smtClean="0">
                <a:latin typeface="GarageGothic" pitchFamily="50" charset="0"/>
              </a:rPr>
              <a:t> do </a:t>
            </a:r>
            <a:r>
              <a:rPr lang="es-CR" dirty="0" err="1" smtClean="0">
                <a:latin typeface="GarageGothic" pitchFamily="50" charset="0"/>
              </a:rPr>
              <a:t>we</a:t>
            </a:r>
            <a:r>
              <a:rPr lang="es-CR" dirty="0" smtClean="0">
                <a:latin typeface="GarageGothic" pitchFamily="50" charset="0"/>
              </a:rPr>
              <a:t> </a:t>
            </a:r>
            <a:r>
              <a:rPr lang="es-CR" dirty="0" err="1" smtClean="0">
                <a:latin typeface="GarageGothic" pitchFamily="50" charset="0"/>
              </a:rPr>
              <a:t>need</a:t>
            </a:r>
            <a:r>
              <a:rPr lang="es-CR" dirty="0" smtClean="0">
                <a:latin typeface="GarageGothic" pitchFamily="50" charset="0"/>
              </a:rPr>
              <a:t>?</a:t>
            </a:r>
            <a:endParaRPr lang="es-ES" dirty="0">
              <a:latin typeface="GarageGothic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4248472" cy="275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CR" sz="4800" dirty="0">
                <a:latin typeface="GarageGothic" pitchFamily="50" charset="0"/>
              </a:rPr>
              <a:t>Agenda</a:t>
            </a:r>
            <a:endParaRPr lang="es-ES" sz="4800" dirty="0">
              <a:latin typeface="GarageGothic" pitchFamily="50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sz="2000" b="1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s-CR" sz="2000" b="1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R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Demostración</a:t>
            </a:r>
          </a:p>
          <a:p>
            <a:pPr lvl="1"/>
            <a:r>
              <a:rPr lang="es-CR" sz="16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Instalación de Google </a:t>
            </a:r>
            <a:r>
              <a:rPr lang="es-CR" sz="1600" b="1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App</a:t>
            </a:r>
            <a:r>
              <a:rPr lang="es-CR" sz="16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R" sz="1600" b="1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Engine</a:t>
            </a:r>
            <a:endParaRPr lang="es-CR" sz="1600" b="1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s-CR" sz="16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Modificando los archivos </a:t>
            </a:r>
          </a:p>
          <a:p>
            <a:pPr lvl="1"/>
            <a:r>
              <a:rPr lang="es-CR" sz="16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Creando la Aplicación</a:t>
            </a:r>
          </a:p>
          <a:p>
            <a:pPr lvl="1"/>
            <a:r>
              <a:rPr lang="es-CR" sz="16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s-CR" sz="1600" b="1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Deploying</a:t>
            </a:r>
            <a:r>
              <a:rPr lang="es-CR" sz="16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” la aplicación</a:t>
            </a:r>
          </a:p>
          <a:p>
            <a:r>
              <a:rPr lang="es-ES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Posibles Errores</a:t>
            </a:r>
            <a:endParaRPr lang="es-ES" sz="2000" b="1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http://www.gwtindia.com/wp-content/uploads/2010/09/google-app-engine-log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890B3"/>
              </a:clrFrom>
              <a:clrTo>
                <a:srgbClr val="5890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927463" cy="864096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8" name="Straight Connector 7"/>
          <p:cNvCxnSpPr/>
          <p:nvPr/>
        </p:nvCxnSpPr>
        <p:spPr>
          <a:xfrm>
            <a:off x="611560" y="1340768"/>
            <a:ext cx="806489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12" y="4533850"/>
            <a:ext cx="2496785" cy="206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18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018 -8.60315E-7 L 0.04375 -8.60315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R" dirty="0">
                <a:latin typeface="GarageGothic" pitchFamily="50" charset="0"/>
              </a:rPr>
              <a:t>Java </a:t>
            </a:r>
            <a:r>
              <a:rPr lang="es-CR" dirty="0" err="1">
                <a:latin typeface="GarageGothic" pitchFamily="50" charset="0"/>
              </a:rPr>
              <a:t>tools</a:t>
            </a:r>
            <a:endParaRPr lang="es-ES" dirty="0">
              <a:latin typeface="GarageGothic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entury Gothic" pitchFamily="34" charset="0"/>
              </a:rPr>
              <a:t>The </a:t>
            </a:r>
            <a:r>
              <a:rPr lang="en-US" dirty="0">
                <a:latin typeface="Century Gothic" pitchFamily="34" charset="0"/>
                <a:hlinkClick r:id="rId2"/>
              </a:rPr>
              <a:t>Google Plugin for Eclipse</a:t>
            </a:r>
            <a:r>
              <a:rPr lang="en-US" dirty="0">
                <a:latin typeface="Century Gothic" pitchFamily="34" charset="0"/>
              </a:rPr>
              <a:t> adds features to the Eclipse IDE for App Engine development, testing and deployment, and includes the complete App Engine SDK. </a:t>
            </a:r>
            <a:endParaRPr lang="en-US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The </a:t>
            </a:r>
            <a:r>
              <a:rPr lang="en-US" dirty="0">
                <a:latin typeface="Century Gothic" pitchFamily="34" charset="0"/>
              </a:rPr>
              <a:t>Eclipse plugin also makes it easy to develop </a:t>
            </a:r>
            <a:r>
              <a:rPr lang="en-US" dirty="0">
                <a:latin typeface="Century Gothic" pitchFamily="34" charset="0"/>
                <a:hlinkClick r:id="rId3"/>
              </a:rPr>
              <a:t>Google Web Toolkit</a:t>
            </a:r>
            <a:r>
              <a:rPr lang="en-US" dirty="0">
                <a:latin typeface="Century Gothic" pitchFamily="34" charset="0"/>
              </a:rPr>
              <a:t> applications and run them on App Engine</a:t>
            </a:r>
            <a:r>
              <a:rPr lang="en-US" dirty="0" smtClean="0">
                <a:latin typeface="Century Gothic" pitchFamily="34" charset="0"/>
              </a:rPr>
              <a:t>.</a:t>
            </a:r>
          </a:p>
          <a:p>
            <a:endParaRPr lang="es-E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dirty="0" err="1" smtClean="0">
                <a:latin typeface="GarageGothic" pitchFamily="50" charset="0"/>
              </a:rPr>
              <a:t>Installing</a:t>
            </a:r>
            <a:r>
              <a:rPr lang="es-CR" dirty="0" smtClean="0">
                <a:latin typeface="GarageGothic" pitchFamily="50" charset="0"/>
              </a:rPr>
              <a:t> </a:t>
            </a:r>
            <a:r>
              <a:rPr lang="es-CR" dirty="0" err="1" smtClean="0">
                <a:latin typeface="GarageGothic" pitchFamily="50" charset="0"/>
              </a:rPr>
              <a:t>the</a:t>
            </a:r>
            <a:r>
              <a:rPr lang="es-CR" dirty="0" smtClean="0">
                <a:latin typeface="GarageGothic" pitchFamily="50" charset="0"/>
              </a:rPr>
              <a:t> Google </a:t>
            </a:r>
            <a:r>
              <a:rPr lang="es-CR" dirty="0" err="1" smtClean="0">
                <a:latin typeface="GarageGothic" pitchFamily="50" charset="0"/>
              </a:rPr>
              <a:t>Plugin</a:t>
            </a:r>
            <a:r>
              <a:rPr lang="es-CR" dirty="0" smtClean="0">
                <a:latin typeface="GarageGothic" pitchFamily="50" charset="0"/>
              </a:rPr>
              <a:t> </a:t>
            </a:r>
            <a:r>
              <a:rPr lang="es-CR" dirty="0" err="1" smtClean="0">
                <a:latin typeface="GarageGothic" pitchFamily="50" charset="0"/>
              </a:rPr>
              <a:t>for</a:t>
            </a:r>
            <a:r>
              <a:rPr lang="es-CR" dirty="0" smtClean="0">
                <a:latin typeface="GarageGothic" pitchFamily="50" charset="0"/>
              </a:rPr>
              <a:t> Eclipse</a:t>
            </a:r>
            <a:endParaRPr lang="es-ES" dirty="0">
              <a:latin typeface="GarageGothic" pitchFamily="50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48" y="6334695"/>
            <a:ext cx="523305" cy="52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1259632" y="5733256"/>
            <a:ext cx="679938" cy="60143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 smtClean="0">
                <a:latin typeface="Century Gothic" pitchFamily="34" charset="0"/>
              </a:rPr>
              <a:t>1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2307886" y="5733255"/>
            <a:ext cx="679938" cy="60143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Century Gothic" pitchFamily="34" charset="0"/>
              </a:rPr>
              <a:t>2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347864" y="5733256"/>
            <a:ext cx="679938" cy="60143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Century Gothic" pitchFamily="34" charset="0"/>
              </a:rPr>
              <a:t>3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355976" y="5707881"/>
            <a:ext cx="679938" cy="60143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Century Gothic" pitchFamily="34" charset="0"/>
              </a:rPr>
              <a:t>4</a:t>
            </a:r>
            <a:endParaRPr lang="es-ES" b="1" dirty="0">
              <a:latin typeface="Century Gothic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115616" y="1844824"/>
            <a:ext cx="5835636" cy="3332903"/>
            <a:chOff x="1115616" y="1844824"/>
            <a:chExt cx="5835636" cy="3332903"/>
          </a:xfrm>
        </p:grpSpPr>
        <p:sp>
          <p:nvSpPr>
            <p:cNvPr id="3" name="2 CuadroTexto"/>
            <p:cNvSpPr txBox="1"/>
            <p:nvPr/>
          </p:nvSpPr>
          <p:spPr>
            <a:xfrm>
              <a:off x="1115616" y="1844824"/>
              <a:ext cx="56166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entury Gothic" pitchFamily="34" charset="0"/>
                </a:rPr>
                <a:t>Installing New Software</a:t>
              </a:r>
              <a:endParaRPr lang="en-US" sz="2000" b="1" dirty="0">
                <a:latin typeface="Century Gothic" pitchFamily="34" charset="0"/>
              </a:endParaRPr>
            </a:p>
            <a:p>
              <a:endParaRPr lang="es-ES" sz="14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52" b="60345"/>
            <a:stretch/>
          </p:blipFill>
          <p:spPr bwMode="auto">
            <a:xfrm>
              <a:off x="1181073" y="2276872"/>
              <a:ext cx="5770179" cy="2900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16 Cheurón"/>
            <p:cNvSpPr/>
            <p:nvPr/>
          </p:nvSpPr>
          <p:spPr>
            <a:xfrm>
              <a:off x="4139952" y="4546652"/>
              <a:ext cx="323528" cy="356984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174177" y="1870845"/>
            <a:ext cx="6984776" cy="2302170"/>
            <a:chOff x="1547898" y="7373471"/>
            <a:chExt cx="6984776" cy="230217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065" y="7884941"/>
              <a:ext cx="4657725" cy="179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1547898" y="7373471"/>
              <a:ext cx="6984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entury Gothic" pitchFamily="34" charset="0"/>
                </a:rPr>
                <a:t>Add Repository</a:t>
              </a:r>
              <a:endParaRPr lang="es-ES" sz="1400" dirty="0"/>
            </a:p>
          </p:txBody>
        </p:sp>
        <p:sp>
          <p:nvSpPr>
            <p:cNvPr id="15" name="14 Llamada rectangular redondeada"/>
            <p:cNvSpPr/>
            <p:nvPr/>
          </p:nvSpPr>
          <p:spPr>
            <a:xfrm>
              <a:off x="5868144" y="8037512"/>
              <a:ext cx="2376264" cy="864096"/>
            </a:xfrm>
            <a:prstGeom prst="wedgeRoundRectCallout">
              <a:avLst>
                <a:gd name="adj1" fmla="val -82592"/>
                <a:gd name="adj2" fmla="val 8077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entury Gothic" pitchFamily="34" charset="0"/>
                </a:rPr>
                <a:t>keep the name blank, it will be retrieved from the update site</a:t>
              </a:r>
              <a:endParaRPr lang="es-ES" sz="1400" dirty="0">
                <a:latin typeface="Century Gothic" pitchFamily="34" charset="0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1115616" y="1844824"/>
            <a:ext cx="6984776" cy="3409677"/>
            <a:chOff x="-523179" y="7164970"/>
            <a:chExt cx="6984776" cy="3409677"/>
          </a:xfrm>
        </p:grpSpPr>
        <p:grpSp>
          <p:nvGrpSpPr>
            <p:cNvPr id="9" name="8 Grupo"/>
            <p:cNvGrpSpPr/>
            <p:nvPr/>
          </p:nvGrpSpPr>
          <p:grpSpPr>
            <a:xfrm>
              <a:off x="-523179" y="7164970"/>
              <a:ext cx="6984776" cy="3409677"/>
              <a:chOff x="-2052736" y="2276872"/>
              <a:chExt cx="6984776" cy="340967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682"/>
              <a:stretch/>
            </p:blipFill>
            <p:spPr bwMode="auto">
              <a:xfrm>
                <a:off x="-1924644" y="2763081"/>
                <a:ext cx="5256584" cy="2923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19 CuadroTexto"/>
              <p:cNvSpPr txBox="1"/>
              <p:nvPr/>
            </p:nvSpPr>
            <p:spPr>
              <a:xfrm>
                <a:off x="-2052736" y="2276872"/>
                <a:ext cx="698477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Century Gothic" pitchFamily="34" charset="0"/>
                  </a:rPr>
                  <a:t>Working with: </a:t>
                </a:r>
                <a:r>
                  <a:rPr lang="es-E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rPr>
                  <a:t>http</a:t>
                </a:r>
                <a:r>
                  <a:rPr lang="es-ES" sz="2000" b="1" dirty="0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rPr>
                  <a:t>://dl.google.com/eclipse/plugin/3.7</a:t>
                </a: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Century Gothic" pitchFamily="34" charset="0"/>
                </a:endParaRPr>
              </a:p>
              <a:p>
                <a:endParaRPr lang="es-ES" sz="1400" dirty="0"/>
              </a:p>
            </p:txBody>
          </p:sp>
        </p:grpSp>
        <p:sp>
          <p:nvSpPr>
            <p:cNvPr id="23" name="22 Rectángulo"/>
            <p:cNvSpPr/>
            <p:nvPr/>
          </p:nvSpPr>
          <p:spPr>
            <a:xfrm>
              <a:off x="-252536" y="9333656"/>
              <a:ext cx="4392488" cy="14401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-252536" y="9621688"/>
              <a:ext cx="4392488" cy="14401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1115616" y="1772816"/>
            <a:ext cx="7038354" cy="3672408"/>
            <a:chOff x="395536" y="8286055"/>
            <a:chExt cx="7038354" cy="415359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151"/>
            <a:stretch/>
          </p:blipFill>
          <p:spPr bwMode="auto">
            <a:xfrm>
              <a:off x="413965" y="8829601"/>
              <a:ext cx="7019925" cy="361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33 CuadroTexto"/>
            <p:cNvSpPr txBox="1"/>
            <p:nvPr/>
          </p:nvSpPr>
          <p:spPr>
            <a:xfrm>
              <a:off x="395536" y="8286055"/>
              <a:ext cx="698477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2000" b="1" dirty="0" err="1" smtClean="0">
                  <a:latin typeface="Century Gothic" pitchFamily="34" charset="0"/>
                </a:rPr>
                <a:t>Review</a:t>
              </a:r>
              <a:r>
                <a:rPr lang="es-CR" sz="2000" b="1" dirty="0" smtClean="0">
                  <a:latin typeface="Century Gothic" pitchFamily="34" charset="0"/>
                </a:rPr>
                <a:t> </a:t>
              </a:r>
              <a:r>
                <a:rPr lang="es-CR" sz="2000" b="1" dirty="0" err="1" smtClean="0">
                  <a:latin typeface="Century Gothic" pitchFamily="34" charset="0"/>
                </a:rPr>
                <a:t>Licenses</a:t>
              </a:r>
              <a:endParaRPr lang="en-US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endParaRPr>
            </a:p>
            <a:p>
              <a:endParaRPr lang="es-E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881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8131E-6 L 0.10468 0.00023 " pathEditMode="relative" rAng="0" ptsTypes="AA">
                                      <p:cBhvr>
                                        <p:cTn id="1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68 0.00023 L 0.23073 0.00023 " pathEditMode="relative" rAng="0" ptsTypes="AA">
                                      <p:cBhvr>
                                        <p:cTn id="2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1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1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6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73 0.00023 L 0.34097 0.0002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6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lang="es-CR" dirty="0" err="1" smtClean="0">
                <a:latin typeface="GarageGothic" pitchFamily="50" charset="0"/>
              </a:rPr>
              <a:t>Creating</a:t>
            </a:r>
            <a:r>
              <a:rPr lang="es-CR" dirty="0" smtClean="0">
                <a:latin typeface="GarageGothic" pitchFamily="50" charset="0"/>
              </a:rPr>
              <a:t> a new </a:t>
            </a:r>
            <a:r>
              <a:rPr lang="es-CR" dirty="0" err="1" smtClean="0">
                <a:latin typeface="GarageGothic" pitchFamily="50" charset="0"/>
              </a:rPr>
              <a:t>project</a:t>
            </a:r>
            <a:endParaRPr lang="es-ES" dirty="0">
              <a:latin typeface="GarageGothic" pitchFamily="5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12776"/>
            <a:ext cx="770149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35696" y="5346913"/>
            <a:ext cx="170319" cy="170319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1828428" y="3933056"/>
            <a:ext cx="3240360" cy="1224136"/>
            <a:chOff x="1828428" y="3933056"/>
            <a:chExt cx="3240360" cy="1224136"/>
          </a:xfrm>
        </p:grpSpPr>
        <p:sp>
          <p:nvSpPr>
            <p:cNvPr id="3" name="2 Llamada rectangular redondeada"/>
            <p:cNvSpPr/>
            <p:nvPr/>
          </p:nvSpPr>
          <p:spPr>
            <a:xfrm>
              <a:off x="1828428" y="3933056"/>
              <a:ext cx="3240360" cy="1224136"/>
            </a:xfrm>
            <a:prstGeom prst="wedgeRoundRectCallout">
              <a:avLst>
                <a:gd name="adj1" fmla="val -41409"/>
                <a:gd name="adj2" fmla="val 70281"/>
                <a:gd name="adj3" fmla="val 16667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R" dirty="0" err="1" smtClean="0">
                  <a:latin typeface="Century Gothic" pitchFamily="34" charset="0"/>
                </a:rPr>
                <a:t>Turn</a:t>
              </a:r>
              <a:r>
                <a:rPr lang="es-CR" dirty="0" smtClean="0">
                  <a:latin typeface="Century Gothic" pitchFamily="34" charset="0"/>
                </a:rPr>
                <a:t> </a:t>
              </a:r>
              <a:r>
                <a:rPr lang="es-CR" dirty="0" err="1" smtClean="0">
                  <a:latin typeface="Century Gothic" pitchFamily="34" charset="0"/>
                </a:rPr>
                <a:t>on</a:t>
              </a:r>
              <a:r>
                <a:rPr lang="es-CR" dirty="0" smtClean="0">
                  <a:latin typeface="Century Gothic" pitchFamily="34" charset="0"/>
                </a:rPr>
                <a:t> </a:t>
              </a:r>
              <a:r>
                <a:rPr lang="es-CR" dirty="0" err="1" smtClean="0">
                  <a:latin typeface="Century Gothic" pitchFamily="34" charset="0"/>
                </a:rPr>
                <a:t>your</a:t>
              </a:r>
              <a:r>
                <a:rPr lang="es-CR" dirty="0" smtClean="0">
                  <a:latin typeface="Century Gothic" pitchFamily="34" charset="0"/>
                </a:rPr>
                <a:t> </a:t>
              </a:r>
            </a:p>
            <a:p>
              <a:r>
                <a:rPr lang="es-CR" dirty="0" err="1" smtClean="0">
                  <a:latin typeface="Century Gothic" pitchFamily="34" charset="0"/>
                </a:rPr>
                <a:t>Development</a:t>
              </a:r>
              <a:r>
                <a:rPr lang="es-CR" dirty="0" smtClean="0">
                  <a:latin typeface="Century Gothic" pitchFamily="34" charset="0"/>
                </a:rPr>
                <a:t> </a:t>
              </a:r>
              <a:r>
                <a:rPr lang="es-CR" dirty="0" err="1" smtClean="0">
                  <a:latin typeface="Century Gothic" pitchFamily="34" charset="0"/>
                </a:rPr>
                <a:t>Mode</a:t>
              </a:r>
              <a:r>
                <a:rPr lang="es-CR" dirty="0" smtClean="0">
                  <a:latin typeface="Century Gothic" pitchFamily="34" charset="0"/>
                </a:rPr>
                <a:t>  </a:t>
              </a:r>
              <a:endParaRPr lang="es-ES" dirty="0">
                <a:latin typeface="Century Gothic" pitchFamily="34" charset="0"/>
              </a:endParaRPr>
            </a:p>
          </p:txBody>
        </p:sp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571" y="4221252"/>
              <a:ext cx="647744" cy="647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96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dirty="0" err="1">
                <a:latin typeface="GarageGothic" pitchFamily="50" charset="0"/>
              </a:rPr>
              <a:t>Creating</a:t>
            </a:r>
            <a:r>
              <a:rPr lang="es-CR" dirty="0">
                <a:latin typeface="GarageGothic" pitchFamily="50" charset="0"/>
              </a:rPr>
              <a:t> a new </a:t>
            </a:r>
            <a:r>
              <a:rPr lang="es-CR" dirty="0" err="1">
                <a:latin typeface="GarageGothic" pitchFamily="50" charset="0"/>
              </a:rPr>
              <a:t>project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9" y="1556792"/>
            <a:ext cx="85121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5900" r="63602" b="44891"/>
          <a:stretch/>
        </p:blipFill>
        <p:spPr bwMode="auto">
          <a:xfrm>
            <a:off x="2267744" y="1822762"/>
            <a:ext cx="1826955" cy="312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4919" y="1822762"/>
            <a:ext cx="1872825" cy="166078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2267744" y="4781598"/>
            <a:ext cx="1872825" cy="166078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43794"/>
            <a:ext cx="50006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2231671" y="1590236"/>
            <a:ext cx="5153025" cy="3686175"/>
            <a:chOff x="1995488" y="1585913"/>
            <a:chExt cx="5153025" cy="368617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488" y="1585913"/>
              <a:ext cx="5153025" cy="3686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5148064" y="4869160"/>
              <a:ext cx="1008112" cy="209516"/>
            </a:xfrm>
            <a:prstGeom prst="rect">
              <a:avLst/>
            </a:prstGeom>
            <a:solidFill>
              <a:schemeClr val="accent2">
                <a:alpha val="1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60888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dirty="0" err="1">
                <a:latin typeface="GarageGothic" pitchFamily="50" charset="0"/>
              </a:rPr>
              <a:t>Creating</a:t>
            </a:r>
            <a:r>
              <a:rPr lang="es-CR" dirty="0">
                <a:latin typeface="GarageGothic" pitchFamily="50" charset="0"/>
              </a:rPr>
              <a:t> a new </a:t>
            </a:r>
            <a:r>
              <a:rPr lang="es-CR" dirty="0" err="1">
                <a:latin typeface="GarageGothic" pitchFamily="50" charset="0"/>
              </a:rPr>
              <a:t>project</a:t>
            </a:r>
            <a:endParaRPr lang="es-ES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18600"/>
            <a:ext cx="33186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6444208" y="1978899"/>
            <a:ext cx="2016224" cy="1512168"/>
          </a:xfrm>
          <a:prstGeom prst="wedgeRoundRectCallout">
            <a:avLst>
              <a:gd name="adj1" fmla="val -95292"/>
              <a:gd name="adj2" fmla="val -205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err="1" smtClean="0"/>
              <a:t>Enter</a:t>
            </a:r>
            <a:r>
              <a:rPr lang="es-CR" dirty="0" smtClean="0"/>
              <a:t> a </a:t>
            </a:r>
            <a:r>
              <a:rPr lang="es-CR" dirty="0" err="1" smtClean="0"/>
              <a:t>name</a:t>
            </a:r>
            <a:r>
              <a:rPr lang="es-CR" dirty="0" smtClean="0"/>
              <a:t> </a:t>
            </a:r>
            <a:r>
              <a:rPr lang="es-CR" dirty="0" err="1" smtClean="0"/>
              <a:t>for</a:t>
            </a:r>
            <a:r>
              <a:rPr lang="es-CR" dirty="0" smtClean="0"/>
              <a:t> </a:t>
            </a:r>
            <a:r>
              <a:rPr lang="es-CR" dirty="0" err="1" smtClean="0"/>
              <a:t>your</a:t>
            </a:r>
            <a:r>
              <a:rPr lang="es-CR" dirty="0" smtClean="0"/>
              <a:t> </a:t>
            </a:r>
            <a:r>
              <a:rPr lang="es-CR" dirty="0" err="1" smtClean="0"/>
              <a:t>project</a:t>
            </a:r>
            <a:endParaRPr lang="es-CR" dirty="0" smtClean="0"/>
          </a:p>
        </p:txBody>
      </p:sp>
      <p:sp>
        <p:nvSpPr>
          <p:cNvPr id="12" name="11 Llamada rectangular redondeada"/>
          <p:cNvSpPr/>
          <p:nvPr/>
        </p:nvSpPr>
        <p:spPr>
          <a:xfrm>
            <a:off x="323528" y="1628800"/>
            <a:ext cx="2016224" cy="1512168"/>
          </a:xfrm>
          <a:prstGeom prst="wedgeRoundRectCallout">
            <a:avLst>
              <a:gd name="adj1" fmla="val 67840"/>
              <a:gd name="adj2" fmla="val 263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Enter</a:t>
            </a:r>
            <a:r>
              <a:rPr lang="es-ES" dirty="0" smtClean="0"/>
              <a:t> java </a:t>
            </a:r>
            <a:r>
              <a:rPr lang="es-ES" dirty="0" err="1"/>
              <a:t>package</a:t>
            </a:r>
            <a:r>
              <a:rPr lang="es-ES" dirty="0"/>
              <a:t> </a:t>
            </a:r>
            <a:r>
              <a:rPr lang="es-ES" dirty="0" err="1" smtClean="0"/>
              <a:t>name</a:t>
            </a:r>
            <a:endParaRPr lang="es-ES" dirty="0" smtClean="0"/>
          </a:p>
          <a:p>
            <a:pPr algn="ctr"/>
            <a:r>
              <a:rPr lang="es-ES" dirty="0" err="1" smtClean="0"/>
              <a:t>e.g</a:t>
            </a:r>
            <a:r>
              <a:rPr lang="es-ES" dirty="0" smtClean="0"/>
              <a:t>. </a:t>
            </a:r>
            <a:r>
              <a:rPr lang="es-ES" dirty="0" err="1" smtClean="0"/>
              <a:t>com.mycompany.mywebapp</a:t>
            </a:r>
            <a:endParaRPr lang="es-CR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771800" y="3491067"/>
            <a:ext cx="3024336" cy="658013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2771800" y="4149080"/>
            <a:ext cx="3024336" cy="658013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 rot="20435793">
            <a:off x="167043" y="2805835"/>
            <a:ext cx="92399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Congratulations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you now have 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Google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Toolkit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enabled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 application.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3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 animBg="1"/>
      <p:bldP spid="14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dirty="0" err="1">
                <a:latin typeface="GarageGothic" pitchFamily="50" charset="0"/>
              </a:rPr>
              <a:t>Running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err="1">
                <a:latin typeface="GarageGothic" pitchFamily="50" charset="0"/>
              </a:rPr>
              <a:t>your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err="1">
                <a:latin typeface="GarageGothic" pitchFamily="50" charset="0"/>
              </a:rPr>
              <a:t>first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err="1">
                <a:latin typeface="GarageGothic" pitchFamily="50" charset="0"/>
              </a:rPr>
              <a:t>app</a:t>
            </a:r>
            <a:endParaRPr lang="es-E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1"/>
          <a:stretch/>
        </p:blipFill>
        <p:spPr bwMode="auto">
          <a:xfrm>
            <a:off x="546957" y="1600200"/>
            <a:ext cx="8050085" cy="428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8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dirty="0" err="1">
                <a:latin typeface="GarageGothic" pitchFamily="50" charset="0"/>
              </a:rPr>
              <a:t>Running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err="1">
                <a:latin typeface="GarageGothic" pitchFamily="50" charset="0"/>
              </a:rPr>
              <a:t>your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err="1">
                <a:latin typeface="GarageGothic" pitchFamily="50" charset="0"/>
              </a:rPr>
              <a:t>first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err="1">
                <a:latin typeface="GarageGothic" pitchFamily="50" charset="0"/>
              </a:rPr>
              <a:t>app</a:t>
            </a:r>
            <a:endParaRPr lang="es-E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1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R" dirty="0" err="1">
                <a:latin typeface="GarageGothic" pitchFamily="50" charset="0"/>
              </a:rPr>
              <a:t>Running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err="1">
                <a:latin typeface="GarageGothic" pitchFamily="50" charset="0"/>
              </a:rPr>
              <a:t>your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err="1">
                <a:latin typeface="GarageGothic" pitchFamily="50" charset="0"/>
              </a:rPr>
              <a:t>first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err="1">
                <a:latin typeface="GarageGothic" pitchFamily="50" charset="0"/>
              </a:rPr>
              <a:t>app</a:t>
            </a:r>
            <a:endParaRPr lang="es-ES" dirty="0">
              <a:latin typeface="GarageGothic" pitchFamily="50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29600" cy="438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37528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40" y="2790081"/>
            <a:ext cx="3793257" cy="262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25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lang="es-CR" dirty="0" err="1">
                <a:latin typeface="GarageGothic" pitchFamily="50" charset="0"/>
              </a:rPr>
              <a:t>Running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err="1">
                <a:latin typeface="GarageGothic" pitchFamily="50" charset="0"/>
              </a:rPr>
              <a:t>your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err="1">
                <a:latin typeface="GarageGothic" pitchFamily="50" charset="0"/>
              </a:rPr>
              <a:t>first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err="1">
                <a:latin typeface="GarageGothic" pitchFamily="50" charset="0"/>
              </a:rPr>
              <a:t>app</a:t>
            </a:r>
            <a:endParaRPr lang="es-ES" dirty="0">
              <a:latin typeface="GarageGothic" pitchFamily="50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350923" cy="391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2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lang="es-CR" dirty="0" err="1">
                <a:latin typeface="GarageGothic" pitchFamily="50" charset="0"/>
              </a:rPr>
              <a:t>Running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err="1">
                <a:latin typeface="GarageGothic" pitchFamily="50" charset="0"/>
              </a:rPr>
              <a:t>your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err="1">
                <a:latin typeface="GarageGothic" pitchFamily="50" charset="0"/>
              </a:rPr>
              <a:t>first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err="1">
                <a:latin typeface="GarageGothic" pitchFamily="50" charset="0"/>
              </a:rPr>
              <a:t>app</a:t>
            </a:r>
            <a:endParaRPr lang="es-ES" dirty="0">
              <a:latin typeface="GarageGothic" pitchFamily="50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1119"/>
            <a:ext cx="7250510" cy="386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4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CR" sz="4800" dirty="0" err="1">
                <a:latin typeface="GarageGothic" pitchFamily="50" charset="0"/>
              </a:rPr>
              <a:t>Introduction</a:t>
            </a:r>
            <a:endParaRPr lang="es-ES" sz="4800" dirty="0">
              <a:latin typeface="GarageGothic" pitchFamily="50" charset="0"/>
            </a:endParaRPr>
          </a:p>
        </p:txBody>
      </p:sp>
      <p:pic>
        <p:nvPicPr>
          <p:cNvPr id="6" name="Picture 2" descr="http://www.gwtindia.com/wp-content/uploads/2010/09/google-app-engine-log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890B3"/>
              </a:clrFrom>
              <a:clrTo>
                <a:srgbClr val="5890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927463" cy="864096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8" name="Straight Connector 7"/>
          <p:cNvCxnSpPr/>
          <p:nvPr/>
        </p:nvCxnSpPr>
        <p:spPr>
          <a:xfrm>
            <a:off x="611560" y="1340768"/>
            <a:ext cx="806489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549209" cy="490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7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018 -8.60315E-7 L 0.04375 -8.60315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38113"/>
            <a:ext cx="6972300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9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Tools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https://appengine.google.com</a:t>
            </a:r>
            <a:r>
              <a:rPr lang="es-ES" dirty="0" smtClean="0">
                <a:hlinkClick r:id="rId2"/>
              </a:rPr>
              <a:t>/</a:t>
            </a:r>
            <a:endParaRPr lang="es-ES" dirty="0" smtClean="0"/>
          </a:p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hlinkClick r:id="rId3"/>
              </a:rPr>
              <a:t>http://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hlinkClick r:id="rId3"/>
              </a:rPr>
              <a:t>dl.google.com/eclipse/plugin/3.7</a:t>
            </a:r>
            <a:endParaRPr lang="es-ES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http://www.wordle.net/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73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54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Biography</a:t>
            </a:r>
            <a:endParaRPr lang="en-US" sz="54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arageGothic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77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R" dirty="0" err="1" smtClean="0">
                <a:latin typeface="GarageGothic" pitchFamily="50" charset="0"/>
              </a:rPr>
              <a:t>The</a:t>
            </a:r>
            <a:r>
              <a:rPr lang="es-CR" dirty="0" smtClean="0">
                <a:latin typeface="GarageGothic" pitchFamily="50" charset="0"/>
              </a:rPr>
              <a:t> </a:t>
            </a:r>
            <a:r>
              <a:rPr lang="es-CR" dirty="0" err="1" smtClean="0">
                <a:latin typeface="GarageGothic" pitchFamily="50" charset="0"/>
              </a:rPr>
              <a:t>Request</a:t>
            </a:r>
            <a:r>
              <a:rPr lang="es-CR" dirty="0" smtClean="0">
                <a:latin typeface="GarageGothic" pitchFamily="50" charset="0"/>
              </a:rPr>
              <a:t>/Response</a:t>
            </a:r>
            <a:r>
              <a:rPr lang="es-CR" dirty="0">
                <a:latin typeface="GarageGothic" pitchFamily="50" charset="0"/>
              </a:rPr>
              <a:t> </a:t>
            </a:r>
            <a:r>
              <a:rPr lang="es-CR" dirty="0" smtClean="0">
                <a:latin typeface="GarageGothic" pitchFamily="50" charset="0"/>
              </a:rPr>
              <a:t>Cicle</a:t>
            </a:r>
            <a:endParaRPr lang="es-ES" dirty="0">
              <a:latin typeface="GarageGothic" pitchFamily="50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Autofit/>
          </a:bodyPr>
          <a:lstStyle/>
          <a:p>
            <a:endParaRPr lang="es-CR" sz="2000" dirty="0" smtClean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To build a web application, you need to have a general understanding of all aspects of the request/response cycle and what is happening at both ends (browser and server) of </a:t>
            </a:r>
            <a:r>
              <a:rPr lang="es-ES" sz="2000" dirty="0" err="1">
                <a:latin typeface="Century Gothic" pitchFamily="34" charset="0"/>
              </a:rPr>
              <a:t>the</a:t>
            </a:r>
            <a:r>
              <a:rPr lang="es-ES" sz="2000" dirty="0">
                <a:latin typeface="Century Gothic" pitchFamily="34" charset="0"/>
              </a:rPr>
              <a:t> </a:t>
            </a:r>
            <a:r>
              <a:rPr lang="es-ES" sz="2000" dirty="0" err="1">
                <a:latin typeface="Century Gothic" pitchFamily="34" charset="0"/>
              </a:rPr>
              <a:t>request</a:t>
            </a:r>
            <a:r>
              <a:rPr lang="es-ES" sz="2000" dirty="0">
                <a:latin typeface="Century Gothic" pitchFamily="34" charset="0"/>
              </a:rPr>
              <a:t>/response </a:t>
            </a:r>
            <a:r>
              <a:rPr lang="es-ES" sz="2000" dirty="0" err="1" smtClean="0">
                <a:latin typeface="Century Gothic" pitchFamily="34" charset="0"/>
              </a:rPr>
              <a:t>cycle</a:t>
            </a:r>
            <a:r>
              <a:rPr lang="es-ES" sz="2000" dirty="0" smtClean="0">
                <a:latin typeface="Century Gothic" pitchFamily="34" charset="0"/>
              </a:rPr>
              <a:t>.</a:t>
            </a:r>
          </a:p>
          <a:p>
            <a:endParaRPr lang="es-CR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The cycle involves making a request and getting a response across the </a:t>
            </a:r>
            <a:r>
              <a:rPr lang="en-US" sz="2000" dirty="0" err="1" smtClean="0">
                <a:latin typeface="Century Gothic" pitchFamily="34" charset="0"/>
              </a:rPr>
              <a:t>Internetby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>
                <a:latin typeface="Century Gothic" pitchFamily="34" charset="0"/>
              </a:rPr>
              <a:t>connecting to software and data stored in data centers connected to the Internet</a:t>
            </a:r>
            <a:endParaRPr lang="es-ES" sz="2000" dirty="0">
              <a:latin typeface="Century Gothic" pitchFamily="34" charset="0"/>
            </a:endParaRPr>
          </a:p>
          <a:p>
            <a:endParaRPr lang="es-CR" sz="2000" dirty="0">
              <a:latin typeface="Century Gothic" pitchFamily="34" charset="0"/>
            </a:endParaRPr>
          </a:p>
          <a:p>
            <a:endParaRPr lang="es-CR" sz="2000" dirty="0" smtClean="0">
              <a:latin typeface="Century Gothic" pitchFamily="34" charset="0"/>
            </a:endParaRPr>
          </a:p>
          <a:p>
            <a:endParaRPr lang="es-ES" sz="2000" dirty="0">
              <a:latin typeface="Century Gothic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8102"/>
            <a:ext cx="1939280" cy="193928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17" y="1813908"/>
            <a:ext cx="1683474" cy="168347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067944" y="2353235"/>
            <a:ext cx="217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dirty="0" smtClean="0">
                <a:latin typeface="GarageGothic" pitchFamily="50" charset="0"/>
              </a:rPr>
              <a:t>Internet</a:t>
            </a:r>
            <a:endParaRPr lang="es-ES" dirty="0">
              <a:latin typeface="GarageGothic" pitchFamily="50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60" y="1523113"/>
            <a:ext cx="2501151" cy="2009258"/>
          </a:xfrm>
          <a:prstGeom prst="rect">
            <a:avLst/>
          </a:prstGeom>
        </p:spPr>
      </p:pic>
      <p:cxnSp>
        <p:nvCxnSpPr>
          <p:cNvPr id="10" name="9 Conector recto de flecha"/>
          <p:cNvCxnSpPr/>
          <p:nvPr/>
        </p:nvCxnSpPr>
        <p:spPr>
          <a:xfrm>
            <a:off x="2910880" y="1988840"/>
            <a:ext cx="926237" cy="0"/>
          </a:xfrm>
          <a:prstGeom prst="straightConnector1">
            <a:avLst/>
          </a:prstGeom>
          <a:ln w="476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5364088" y="2922958"/>
            <a:ext cx="924921" cy="15052"/>
          </a:xfrm>
          <a:prstGeom prst="straightConnector1">
            <a:avLst/>
          </a:prstGeom>
          <a:ln w="476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Llamada rectangular redondeada"/>
          <p:cNvSpPr/>
          <p:nvPr/>
        </p:nvSpPr>
        <p:spPr>
          <a:xfrm>
            <a:off x="4678854" y="1268760"/>
            <a:ext cx="1564133" cy="545148"/>
          </a:xfrm>
          <a:prstGeom prst="wedgeRoundRectCallout">
            <a:avLst>
              <a:gd name="adj1" fmla="val 25018"/>
              <a:gd name="adj2" fmla="val 690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dirty="0" smtClean="0">
                <a:latin typeface="Arial" pitchFamily="34" charset="0"/>
                <a:cs typeface="Arial" pitchFamily="34" charset="0"/>
              </a:rPr>
              <a:t>HTTP </a:t>
            </a:r>
            <a:r>
              <a:rPr lang="es-CR" sz="1400" dirty="0" err="1" smtClean="0">
                <a:latin typeface="Arial" pitchFamily="34" charset="0"/>
                <a:cs typeface="Arial" pitchFamily="34" charset="0"/>
              </a:rPr>
              <a:t>Request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Llamada rectangular redondeada"/>
          <p:cNvSpPr/>
          <p:nvPr/>
        </p:nvSpPr>
        <p:spPr>
          <a:xfrm>
            <a:off x="2272984" y="3497382"/>
            <a:ext cx="1564133" cy="545148"/>
          </a:xfrm>
          <a:prstGeom prst="wedgeRoundRectCallout">
            <a:avLst>
              <a:gd name="adj1" fmla="val -3638"/>
              <a:gd name="adj2" fmla="val -1151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dirty="0" smtClean="0">
                <a:latin typeface="Arial" pitchFamily="34" charset="0"/>
                <a:cs typeface="Arial" pitchFamily="34" charset="0"/>
              </a:rPr>
              <a:t>HTTP Response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6" y="260648"/>
            <a:ext cx="1046609" cy="104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1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82659E-7 L 0.29653 -9.82659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09249E-7 L -0.31823 -0.000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Client/Server Model</a:t>
            </a:r>
            <a:endParaRPr lang="en-US" sz="4000" b="1" dirty="0" smtClean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arageGothic" pitchFamily="50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7287340" cy="320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0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geGothic" pitchFamily="50" charset="0"/>
              </a:rPr>
              <a:t>Google’s Products</a:t>
            </a:r>
            <a:endParaRPr lang="en-US" sz="4000" b="1" dirty="0" smtClean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arageGothic" pitchFamily="50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4131146" cy="4064082"/>
          </a:xfrm>
        </p:spPr>
      </p:pic>
    </p:spTree>
    <p:extLst>
      <p:ext uri="{BB962C8B-B14F-4D97-AF65-F5344CB8AC3E}">
        <p14:creationId xmlns:p14="http://schemas.microsoft.com/office/powerpoint/2010/main" val="27864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R" sz="6500" dirty="0">
                <a:latin typeface="GarageGothic" pitchFamily="50" charset="0"/>
              </a:rPr>
              <a:t>Google App </a:t>
            </a:r>
            <a:r>
              <a:rPr lang="es-CR" sz="6500" dirty="0" err="1" smtClean="0">
                <a:latin typeface="GarageGothic" pitchFamily="50" charset="0"/>
              </a:rPr>
              <a:t>Engine</a:t>
            </a:r>
            <a:endParaRPr lang="es-ES" sz="6500" dirty="0">
              <a:latin typeface="GarageGothic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R" dirty="0" smtClean="0"/>
          </a:p>
          <a:p>
            <a:pPr marL="0" indent="0" algn="ctr">
              <a:buNone/>
            </a:pPr>
            <a:r>
              <a:rPr lang="es-C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r>
              <a:rPr lang="es-CR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Google’s</a:t>
            </a:r>
            <a:r>
              <a:rPr lang="es-C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App </a:t>
            </a:r>
            <a:r>
              <a:rPr lang="es-CR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Engine</a:t>
            </a:r>
            <a:r>
              <a:rPr lang="es-C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opens </a:t>
            </a:r>
            <a:r>
              <a:rPr lang="es-CR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Google’s</a:t>
            </a:r>
            <a:r>
              <a:rPr lang="es-C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CR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production</a:t>
            </a:r>
            <a:r>
              <a:rPr lang="es-C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CR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infrastructure</a:t>
            </a:r>
            <a:r>
              <a:rPr lang="es-C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CR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to</a:t>
            </a:r>
            <a:r>
              <a:rPr lang="es-C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CR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any</a:t>
            </a:r>
            <a:r>
              <a:rPr lang="es-C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CR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person</a:t>
            </a:r>
            <a:r>
              <a:rPr lang="es-C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in </a:t>
            </a:r>
            <a:r>
              <a:rPr lang="es-CR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</a:t>
            </a:r>
            <a:r>
              <a:rPr lang="es-C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es-CR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world</a:t>
            </a:r>
            <a:r>
              <a:rPr lang="es-C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at no  </a:t>
            </a:r>
            <a:r>
              <a:rPr lang="es-CR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charge</a:t>
            </a:r>
            <a:r>
              <a:rPr lang="es-C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”</a:t>
            </a:r>
          </a:p>
          <a:p>
            <a:pPr marL="0" indent="0" algn="ctr">
              <a:buNone/>
            </a:pPr>
            <a:endParaRPr lang="es-CR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0" indent="0" algn="r">
              <a:buNone/>
            </a:pPr>
            <a:r>
              <a:rPr lang="es-C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Falta la referencia acá del libro</a:t>
            </a:r>
            <a:endParaRPr lang="es-E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046609" cy="104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0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R" sz="6500" dirty="0">
                <a:latin typeface="GarageGothic" pitchFamily="50" charset="0"/>
              </a:rPr>
              <a:t>Google App </a:t>
            </a:r>
            <a:r>
              <a:rPr lang="es-CR" sz="6500" dirty="0" err="1" smtClean="0">
                <a:latin typeface="GarageGothic" pitchFamily="50" charset="0"/>
              </a:rPr>
              <a:t>Engine</a:t>
            </a:r>
            <a:r>
              <a:rPr lang="es-CR" sz="6500" dirty="0" smtClean="0">
                <a:latin typeface="GarageGothic" pitchFamily="50" charset="0"/>
              </a:rPr>
              <a:t> (GAE) </a:t>
            </a:r>
            <a:endParaRPr lang="es-ES" sz="6500" dirty="0">
              <a:latin typeface="GarageGothic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r>
              <a:rPr lang="en-US" sz="6200" dirty="0" smtClean="0">
                <a:latin typeface="Century Gothic" pitchFamily="34" charset="0"/>
              </a:rPr>
              <a:t>GAE is </a:t>
            </a:r>
            <a:r>
              <a:rPr lang="en-US" sz="6200" dirty="0">
                <a:latin typeface="Century Gothic" pitchFamily="34" charset="0"/>
              </a:rPr>
              <a:t>a platform as a service (</a:t>
            </a:r>
            <a:r>
              <a:rPr lang="en-US" sz="6200" dirty="0" err="1">
                <a:latin typeface="Century Gothic" pitchFamily="34" charset="0"/>
              </a:rPr>
              <a:t>PaaS</a:t>
            </a:r>
            <a:r>
              <a:rPr lang="en-US" sz="6200" dirty="0">
                <a:latin typeface="Century Gothic" pitchFamily="34" charset="0"/>
              </a:rPr>
              <a:t>) cloud computing platform for developing and hosting web applications in Google-managed data centers. </a:t>
            </a:r>
            <a:endParaRPr lang="en-US" sz="62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sz="6200" dirty="0">
              <a:latin typeface="Century Gothic" pitchFamily="34" charset="0"/>
            </a:endParaRPr>
          </a:p>
          <a:p>
            <a:pPr marL="0" indent="0">
              <a:buNone/>
            </a:pPr>
            <a:endParaRPr lang="es-CR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0" indent="0">
              <a:buNone/>
            </a:pPr>
            <a:r>
              <a:rPr lang="es-C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Falta la referencia acá del libro</a:t>
            </a:r>
            <a:endParaRPr lang="es-E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1593" r="2343" b="39561"/>
          <a:stretch/>
        </p:blipFill>
        <p:spPr bwMode="auto">
          <a:xfrm>
            <a:off x="5508104" y="1772816"/>
            <a:ext cx="325065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2627784" y="4705382"/>
            <a:ext cx="3096344" cy="1872208"/>
          </a:xfrm>
          <a:prstGeom prst="wedgeRoundRectCallout">
            <a:avLst>
              <a:gd name="adj1" fmla="val -67439"/>
              <a:gd name="adj2" fmla="val -845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err="1" smtClean="0">
                <a:latin typeface="Century Gothic" pitchFamily="34" charset="0"/>
              </a:rPr>
              <a:t>Why</a:t>
            </a:r>
            <a:r>
              <a:rPr lang="es-CR" sz="2400" b="1" dirty="0" smtClean="0">
                <a:latin typeface="Century Gothic" pitchFamily="34" charset="0"/>
              </a:rPr>
              <a:t> </a:t>
            </a:r>
            <a:r>
              <a:rPr lang="es-CR" sz="2400" b="1" dirty="0" err="1" smtClean="0">
                <a:latin typeface="Century Gothic" pitchFamily="34" charset="0"/>
              </a:rPr>
              <a:t>is</a:t>
            </a:r>
            <a:r>
              <a:rPr lang="es-CR" sz="2400" b="1" dirty="0" smtClean="0">
                <a:latin typeface="Century Gothic" pitchFamily="34" charset="0"/>
              </a:rPr>
              <a:t> </a:t>
            </a:r>
            <a:r>
              <a:rPr lang="es-CR" sz="2400" b="1" dirty="0" err="1" smtClean="0">
                <a:latin typeface="Century Gothic" pitchFamily="34" charset="0"/>
              </a:rPr>
              <a:t>it</a:t>
            </a:r>
            <a:r>
              <a:rPr lang="es-CR" sz="2400" b="1" dirty="0" smtClean="0">
                <a:latin typeface="Century Gothic" pitchFamily="34" charset="0"/>
              </a:rPr>
              <a:t> free?</a:t>
            </a:r>
          </a:p>
          <a:p>
            <a:pPr algn="ctr"/>
            <a:r>
              <a:rPr lang="en-US" sz="2400" dirty="0">
                <a:latin typeface="Century Gothic" pitchFamily="34" charset="0"/>
              </a:rPr>
              <a:t>Google App Engine is to make the Web better</a:t>
            </a:r>
            <a:endParaRPr lang="es-ES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5400" dirty="0">
                <a:latin typeface="GarageGothic" pitchFamily="50" charset="0"/>
              </a:rPr>
              <a:t>How the Cloud Runs Your Application</a:t>
            </a:r>
            <a:endParaRPr lang="es-ES" sz="5400" dirty="0">
              <a:latin typeface="GarageGothic" pitchFamily="50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20688" y="4394497"/>
            <a:ext cx="8291264" cy="2130847"/>
          </a:xfrm>
        </p:spPr>
        <p:txBody>
          <a:bodyPr>
            <a:noAutofit/>
          </a:bodyPr>
          <a:lstStyle/>
          <a:p>
            <a:r>
              <a:rPr lang="en-US" sz="2700" dirty="0">
                <a:latin typeface="Century Gothic" pitchFamily="34" charset="0"/>
              </a:rPr>
              <a:t>The Google cloud is more like a cellular network</a:t>
            </a:r>
            <a:r>
              <a:rPr lang="en-US" sz="2700" dirty="0">
                <a:latin typeface="Century Gothic" pitchFamily="34" charset="0"/>
              </a:rPr>
              <a:t>.</a:t>
            </a:r>
          </a:p>
          <a:p>
            <a:r>
              <a:rPr lang="en-US" sz="2700" dirty="0">
                <a:latin typeface="Century Gothic" pitchFamily="34" charset="0"/>
              </a:rPr>
              <a:t>Programs and data “roam </a:t>
            </a:r>
            <a:r>
              <a:rPr lang="en-US" sz="2700" dirty="0" smtClean="0">
                <a:latin typeface="Century Gothic" pitchFamily="34" charset="0"/>
              </a:rPr>
              <a:t>around” the </a:t>
            </a:r>
            <a:r>
              <a:rPr lang="en-US" sz="2700" dirty="0">
                <a:latin typeface="Century Gothic" pitchFamily="34" charset="0"/>
              </a:rPr>
              <a:t>world and the web requests (like cellular calls) </a:t>
            </a:r>
            <a:endParaRPr lang="es-ES" sz="2700" dirty="0">
              <a:latin typeface="Century Gothic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16832"/>
            <a:ext cx="53435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8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1878</Words>
  <Application>Microsoft Office PowerPoint</Application>
  <PresentationFormat>Presentación en pantalla (4:3)</PresentationFormat>
  <Paragraphs>224</Paragraphs>
  <Slides>32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Google App Engine (a breverly overview)</vt:lpstr>
      <vt:lpstr>Agenda</vt:lpstr>
      <vt:lpstr>Introduction</vt:lpstr>
      <vt:lpstr>The Request/Response Cicle</vt:lpstr>
      <vt:lpstr>Client/Server Model</vt:lpstr>
      <vt:lpstr>Google’s Products</vt:lpstr>
      <vt:lpstr>Google App Engine</vt:lpstr>
      <vt:lpstr>Google App Engine (GAE) </vt:lpstr>
      <vt:lpstr>How the Cloud Runs Your Application</vt:lpstr>
      <vt:lpstr>Why You Really Want to Run in the Cloud</vt:lpstr>
      <vt:lpstr>What about programming languages?</vt:lpstr>
      <vt:lpstr>What about Databases?</vt:lpstr>
      <vt:lpstr>Databases</vt:lpstr>
      <vt:lpstr>DataStore</vt:lpstr>
      <vt:lpstr>MVC Pattern</vt:lpstr>
      <vt:lpstr>Quotas and Limits</vt:lpstr>
      <vt:lpstr>The Rules!</vt:lpstr>
      <vt:lpstr>Buildding our first App with GAE</vt:lpstr>
      <vt:lpstr>What do we need?</vt:lpstr>
      <vt:lpstr>Java tools</vt:lpstr>
      <vt:lpstr>Installing the Google Plugin for Eclipse</vt:lpstr>
      <vt:lpstr>Creating a new project</vt:lpstr>
      <vt:lpstr>Creating a new project</vt:lpstr>
      <vt:lpstr>Creating a new project</vt:lpstr>
      <vt:lpstr>Running your first app</vt:lpstr>
      <vt:lpstr>Running your first app</vt:lpstr>
      <vt:lpstr>Running your first app</vt:lpstr>
      <vt:lpstr>Running your first app</vt:lpstr>
      <vt:lpstr>Running your first app</vt:lpstr>
      <vt:lpstr>Presentación de PowerPoint</vt:lpstr>
      <vt:lpstr>Tools</vt:lpstr>
      <vt:lpstr>Biography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App Engine</dc:title>
  <dc:creator>Denis Ruiz</dc:creator>
  <cp:lastModifiedBy>DJRC</cp:lastModifiedBy>
  <cp:revision>93</cp:revision>
  <cp:lastPrinted>2012-02-02T19:28:22Z</cp:lastPrinted>
  <dcterms:created xsi:type="dcterms:W3CDTF">2012-01-13T02:04:35Z</dcterms:created>
  <dcterms:modified xsi:type="dcterms:W3CDTF">2012-02-02T20:10:48Z</dcterms:modified>
</cp:coreProperties>
</file>